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6"/>
  </p:notesMasterIdLst>
  <p:handoutMasterIdLst>
    <p:handoutMasterId r:id="rId17"/>
  </p:handoutMasterIdLst>
  <p:sldIdLst>
    <p:sldId id="364" r:id="rId2"/>
    <p:sldId id="458" r:id="rId3"/>
    <p:sldId id="462" r:id="rId4"/>
    <p:sldId id="479" r:id="rId5"/>
    <p:sldId id="461" r:id="rId6"/>
    <p:sldId id="463" r:id="rId7"/>
    <p:sldId id="480" r:id="rId8"/>
    <p:sldId id="466" r:id="rId9"/>
    <p:sldId id="409" r:id="rId10"/>
    <p:sldId id="467" r:id="rId11"/>
    <p:sldId id="469" r:id="rId12"/>
    <p:sldId id="468" r:id="rId13"/>
    <p:sldId id="478" r:id="rId14"/>
    <p:sldId id="459" r:id="rId15"/>
  </p:sldIdLst>
  <p:sldSz cx="9144000" cy="5143500" type="screen16x9"/>
  <p:notesSz cx="9309100" cy="70231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DA5"/>
    <a:srgbClr val="EEB500"/>
    <a:srgbClr val="000000"/>
    <a:srgbClr val="4C4C4C"/>
    <a:srgbClr val="565656"/>
    <a:srgbClr val="7F7F7F"/>
    <a:srgbClr val="6C6C6C"/>
    <a:srgbClr val="E8E8E8"/>
    <a:srgbClr val="F2F2F2"/>
    <a:srgbClr val="2A67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90" autoAdjust="0"/>
    <p:restoredTop sz="93931" autoAdjust="0"/>
  </p:normalViewPr>
  <p:slideViewPr>
    <p:cSldViewPr snapToGrid="0">
      <p:cViewPr varScale="1">
        <p:scale>
          <a:sx n="86" d="100"/>
          <a:sy n="86" d="100"/>
        </p:scale>
        <p:origin x="1032" y="6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060"/>
    </p:cViewPr>
  </p:sorterViewPr>
  <p:notesViewPr>
    <p:cSldViewPr snapToGrid="0">
      <p:cViewPr varScale="1">
        <p:scale>
          <a:sx n="64" d="100"/>
          <a:sy n="64" d="100"/>
        </p:scale>
        <p:origin x="184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5273003" y="0"/>
            <a:ext cx="4033943" cy="351155"/>
          </a:xfrm>
          <a:prstGeom prst="rect">
            <a:avLst/>
          </a:prstGeom>
        </p:spPr>
        <p:txBody>
          <a:bodyPr vert="horz" lIns="93324" tIns="46662" rIns="93324" bIns="46662" rtlCol="0"/>
          <a:lstStyle>
            <a:lvl1pPr algn="r">
              <a:defRPr sz="1200"/>
            </a:lvl1pPr>
          </a:lstStyle>
          <a:p>
            <a:fld id="{4499F3A4-7CE6-7D4B-82F4-AAB0A89D24A0}" type="datetimeFigureOut">
              <a:rPr lang="en-US" smtClean="0"/>
              <a:t>6/3/2018</a:t>
            </a:fld>
            <a:endParaRPr lang="en-US"/>
          </a:p>
        </p:txBody>
      </p:sp>
      <p:sp>
        <p:nvSpPr>
          <p:cNvPr id="4" name="Footer Placeholder 3"/>
          <p:cNvSpPr>
            <a:spLocks noGrp="1"/>
          </p:cNvSpPr>
          <p:nvPr>
            <p:ph type="ftr" sz="quarter" idx="2"/>
          </p:nvPr>
        </p:nvSpPr>
        <p:spPr>
          <a:xfrm>
            <a:off x="0"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5273003" y="6670726"/>
            <a:ext cx="4033943" cy="351155"/>
          </a:xfrm>
          <a:prstGeom prst="rect">
            <a:avLst/>
          </a:prstGeom>
        </p:spPr>
        <p:txBody>
          <a:bodyPr vert="horz" lIns="93324" tIns="46662" rIns="93324" bIns="46662"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5273003" y="0"/>
            <a:ext cx="4033943" cy="351155"/>
          </a:xfrm>
          <a:prstGeom prst="rect">
            <a:avLst/>
          </a:prstGeom>
        </p:spPr>
        <p:txBody>
          <a:bodyPr vert="horz" lIns="93324" tIns="46662" rIns="93324" bIns="46662" rtlCol="0"/>
          <a:lstStyle>
            <a:lvl1pPr algn="r">
              <a:defRPr sz="1200"/>
            </a:lvl1pPr>
          </a:lstStyle>
          <a:p>
            <a:fld id="{7703C395-96D9-3549-B668-03A5D401BEEB}" type="datetimeFigureOut">
              <a:rPr lang="en-US" smtClean="0"/>
              <a:t>6/3/2018</a:t>
            </a:fld>
            <a:endParaRPr lang="en-US"/>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5273003" y="6670726"/>
            <a:ext cx="4033943" cy="351155"/>
          </a:xfrm>
          <a:prstGeom prst="rect">
            <a:avLst/>
          </a:prstGeom>
        </p:spPr>
        <p:txBody>
          <a:bodyPr vert="horz" lIns="93324" tIns="46662" rIns="93324" bIns="46662"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Cancer is </a:t>
            </a:r>
            <a:r>
              <a:rPr lang="en-US" baseline="0"/>
              <a:t>a debilitating </a:t>
            </a:r>
            <a:r>
              <a:rPr lang="en-US" baseline="0" dirty="0"/>
              <a:t>disease that continues to be a leading cause of death. Cancer is the 2</a:t>
            </a:r>
            <a:r>
              <a:rPr lang="en-US" baseline="30000" dirty="0"/>
              <a:t>nd</a:t>
            </a:r>
            <a:r>
              <a:rPr lang="en-US" baseline="0" dirty="0"/>
              <a:t> leading cause of death in the US and projected to kill nearly 600,000 Americans in 2016. The number of newly diagnosed Americans in 2016 is estimated to be more than 1.6 million, which is roughly 4600 new diagnoses each day.</a:t>
            </a:r>
          </a:p>
        </p:txBody>
      </p:sp>
      <p:sp>
        <p:nvSpPr>
          <p:cNvPr id="4" name="Slide Number Placeholder 3"/>
          <p:cNvSpPr>
            <a:spLocks noGrp="1"/>
          </p:cNvSpPr>
          <p:nvPr>
            <p:ph type="sldNum" sz="quarter" idx="10"/>
          </p:nvPr>
        </p:nvSpPr>
        <p:spPr/>
        <p:txBody>
          <a:bodyPr/>
          <a:lstStyle/>
          <a:p>
            <a:fld id="{F1459DD9-C07A-0F4A-BE38-5AFB42BB2A68}" type="slidenum">
              <a:rPr lang="en-US" smtClean="0"/>
              <a:t>6</a:t>
            </a:fld>
            <a:endParaRPr lang="en-US" dirty="0"/>
          </a:p>
        </p:txBody>
      </p:sp>
    </p:spTree>
    <p:extLst>
      <p:ext uri="{BB962C8B-B14F-4D97-AF65-F5344CB8AC3E}">
        <p14:creationId xmlns:p14="http://schemas.microsoft.com/office/powerpoint/2010/main" val="177825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Cancer is </a:t>
            </a:r>
            <a:r>
              <a:rPr lang="en-US" baseline="0"/>
              <a:t>a debilitating </a:t>
            </a:r>
            <a:r>
              <a:rPr lang="en-US" baseline="0" dirty="0"/>
              <a:t>disease that continues to be a leading cause of death. Cancer is the 2</a:t>
            </a:r>
            <a:r>
              <a:rPr lang="en-US" baseline="30000" dirty="0"/>
              <a:t>nd</a:t>
            </a:r>
            <a:r>
              <a:rPr lang="en-US" baseline="0" dirty="0"/>
              <a:t> leading cause of death in the US and projected to kill nearly 600,000 Americans in 2016. The number of newly diagnosed Americans in 2016 is estimated to be more than 1.6 million, which is roughly 4600 new diagnoses each day.</a:t>
            </a:r>
          </a:p>
        </p:txBody>
      </p:sp>
      <p:sp>
        <p:nvSpPr>
          <p:cNvPr id="4" name="Slide Number Placeholder 3"/>
          <p:cNvSpPr>
            <a:spLocks noGrp="1"/>
          </p:cNvSpPr>
          <p:nvPr>
            <p:ph type="sldNum" sz="quarter" idx="10"/>
          </p:nvPr>
        </p:nvSpPr>
        <p:spPr/>
        <p:txBody>
          <a:bodyPr/>
          <a:lstStyle/>
          <a:p>
            <a:fld id="{F1459DD9-C07A-0F4A-BE38-5AFB42BB2A68}" type="slidenum">
              <a:rPr lang="en-US" smtClean="0"/>
              <a:t>7</a:t>
            </a:fld>
            <a:endParaRPr lang="en-US" dirty="0"/>
          </a:p>
        </p:txBody>
      </p:sp>
    </p:spTree>
    <p:extLst>
      <p:ext uri="{BB962C8B-B14F-4D97-AF65-F5344CB8AC3E}">
        <p14:creationId xmlns:p14="http://schemas.microsoft.com/office/powerpoint/2010/main" val="212707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new approaches and perspectives</a:t>
            </a:r>
            <a:r>
              <a:rPr lang="en-US" b="0" baseline="0" dirty="0"/>
              <a:t> are needed to understand the complexity, of cancer and that has been the premise of bridging physical sciences with oncology at the NCI since 2009. </a:t>
            </a:r>
            <a:r>
              <a:rPr lang="en-US" b="0" dirty="0"/>
              <a:t>Physical sciences perspectives &amp; approaches provide complementary, new insights to understanding and treating</a:t>
            </a:r>
            <a:r>
              <a:rPr lang="en-US" b="0" baseline="0" dirty="0"/>
              <a:t> cancer. Mathematicians, </a:t>
            </a:r>
            <a:r>
              <a:rPr lang="en-US" b="0" baseline="0" dirty="0" err="1"/>
              <a:t>physicisits</a:t>
            </a:r>
            <a:r>
              <a:rPr lang="en-US" b="0" baseline="0" dirty="0"/>
              <a:t>, </a:t>
            </a:r>
            <a:r>
              <a:rPr lang="en-US" b="0" baseline="0" dirty="0" err="1"/>
              <a:t>engineeris,chemists</a:t>
            </a:r>
            <a:r>
              <a:rPr lang="en-US" b="0" baseline="0" dirty="0"/>
              <a:t> and other physical scientists bring a complementary viewpoint from clinicians and biologists and that is why you are working together.</a:t>
            </a:r>
          </a:p>
        </p:txBody>
      </p:sp>
      <p:sp>
        <p:nvSpPr>
          <p:cNvPr id="4" name="Slide Number Placeholder 3"/>
          <p:cNvSpPr>
            <a:spLocks noGrp="1"/>
          </p:cNvSpPr>
          <p:nvPr>
            <p:ph type="sldNum" sz="quarter" idx="10"/>
          </p:nvPr>
        </p:nvSpPr>
        <p:spPr/>
        <p:txBody>
          <a:bodyPr/>
          <a:lstStyle/>
          <a:p>
            <a:fld id="{F1459DD9-C07A-0F4A-BE38-5AFB42BB2A68}" type="slidenum">
              <a:rPr lang="en-US" smtClean="0"/>
              <a:t>8</a:t>
            </a:fld>
            <a:endParaRPr lang="en-US" dirty="0"/>
          </a:p>
        </p:txBody>
      </p:sp>
    </p:spTree>
    <p:extLst>
      <p:ext uri="{BB962C8B-B14F-4D97-AF65-F5344CB8AC3E}">
        <p14:creationId xmlns:p14="http://schemas.microsoft.com/office/powerpoint/2010/main" val="35997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10</a:t>
            </a:fld>
            <a:endParaRPr lang="en-US"/>
          </a:p>
        </p:txBody>
      </p:sp>
    </p:spTree>
    <p:extLst>
      <p:ext uri="{BB962C8B-B14F-4D97-AF65-F5344CB8AC3E}">
        <p14:creationId xmlns:p14="http://schemas.microsoft.com/office/powerpoint/2010/main" val="244128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11</a:t>
            </a:fld>
            <a:endParaRPr lang="en-US"/>
          </a:p>
        </p:txBody>
      </p:sp>
    </p:spTree>
    <p:extLst>
      <p:ext uri="{BB962C8B-B14F-4D97-AF65-F5344CB8AC3E}">
        <p14:creationId xmlns:p14="http://schemas.microsoft.com/office/powerpoint/2010/main" val="370059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12</a:t>
            </a:fld>
            <a:endParaRPr lang="en-US"/>
          </a:p>
        </p:txBody>
      </p:sp>
    </p:spTree>
    <p:extLst>
      <p:ext uri="{BB962C8B-B14F-4D97-AF65-F5344CB8AC3E}">
        <p14:creationId xmlns:p14="http://schemas.microsoft.com/office/powerpoint/2010/main" val="2525617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itle Slide">
    <p:bg>
      <p:bgPr>
        <a:solidFill>
          <a:schemeClr val="bg1"/>
        </a:solidFill>
        <a:effectLst/>
      </p:bgPr>
    </p:bg>
    <p:spTree>
      <p:nvGrpSpPr>
        <p:cNvPr id="1" name=""/>
        <p:cNvGrpSpPr/>
        <p:nvPr/>
      </p:nvGrpSpPr>
      <p:grpSpPr>
        <a:xfrm>
          <a:off x="0" y="0"/>
          <a:ext cx="0" cy="0"/>
          <a:chOff x="0" y="0"/>
          <a:chExt cx="0" cy="0"/>
        </a:xfrm>
      </p:grpSpPr>
      <p:sp>
        <p:nvSpPr>
          <p:cNvPr id="13" name="Pentagon 12"/>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entagon 13"/>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123E57"/>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accent3"/>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pic>
        <p:nvPicPr>
          <p:cNvPr id="12" name="Picture 11" descr="NCI-Logo-Color.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1" y="4282743"/>
            <a:ext cx="3993515" cy="381000"/>
          </a:xfrm>
          <a:prstGeom prst="rect">
            <a:avLst/>
          </a:prstGeom>
        </p:spPr>
      </p:pic>
      <p:sp>
        <p:nvSpPr>
          <p:cNvPr id="8" name="Date Placeholder 3"/>
          <p:cNvSpPr>
            <a:spLocks noGrp="1"/>
          </p:cNvSpPr>
          <p:nvPr>
            <p:ph type="dt" sz="half" idx="2"/>
          </p:nvPr>
        </p:nvSpPr>
        <p:spPr>
          <a:xfrm>
            <a:off x="6400800" y="4297680"/>
            <a:ext cx="2286000" cy="356616"/>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646BEAE4-16B3-0744-BFCA-11CE0C224282}" type="datetime4">
              <a:rPr lang="en-US" smtClean="0"/>
              <a:t>June 3, 2018</a:t>
            </a:fld>
            <a:endParaRPr lang="en-US" dirty="0"/>
          </a:p>
        </p:txBody>
      </p:sp>
    </p:spTree>
    <p:extLst>
      <p:ext uri="{BB962C8B-B14F-4D97-AF65-F5344CB8AC3E}">
        <p14:creationId xmlns:p14="http://schemas.microsoft.com/office/powerpoint/2010/main" val="247467608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White">
    <p:bg>
      <p:bgPr>
        <a:solidFill>
          <a:schemeClr val="bg1"/>
        </a:solidFill>
        <a:effectLst/>
      </p:bgPr>
    </p:bg>
    <p:spTree>
      <p:nvGrpSpPr>
        <p:cNvPr id="1" name=""/>
        <p:cNvGrpSpPr/>
        <p:nvPr/>
      </p:nvGrpSpPr>
      <p:grpSpPr>
        <a:xfrm>
          <a:off x="0" y="0"/>
          <a:ext cx="0" cy="0"/>
          <a:chOff x="0" y="0"/>
          <a:chExt cx="0" cy="0"/>
        </a:xfrm>
      </p:grpSpPr>
      <p:sp>
        <p:nvSpPr>
          <p:cNvPr id="10" name="Pentagon 9"/>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entagon 10"/>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0088" y="2148840"/>
            <a:ext cx="3163776" cy="813435"/>
            <a:chOff x="2333626" y="1990725"/>
            <a:chExt cx="4519680" cy="1162050"/>
          </a:xfrm>
        </p:grpSpPr>
        <p:pic>
          <p:nvPicPr>
            <p:cNvPr id="3" name="Picture 2" descr="4_hhs_logo_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pic>
          <p:nvPicPr>
            <p:cNvPr id="6" name="Picture 5" descr="NCI-Logo-Stack-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grpSp>
      <p:sp>
        <p:nvSpPr>
          <p:cNvPr id="7"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err="1">
                <a:solidFill>
                  <a:srgbClr val="606060"/>
                </a:solidFill>
                <a:latin typeface="Arial" charset="0"/>
              </a:rPr>
              <a:t>www.cancer.gov</a:t>
            </a:r>
            <a:r>
              <a:rPr lang="en-US" sz="1600" b="1" dirty="0">
                <a:solidFill>
                  <a:srgbClr val="606060"/>
                </a:solidFill>
                <a:latin typeface="Arial" charset="0"/>
              </a:rPr>
              <a:t>                 </a:t>
            </a:r>
            <a:r>
              <a:rPr lang="en-US" sz="1600" b="1" dirty="0" err="1">
                <a:solidFill>
                  <a:srgbClr val="606060"/>
                </a:solidFill>
                <a:latin typeface="Arial" charset="0"/>
              </a:rPr>
              <a:t>www.cancer.gov</a:t>
            </a:r>
            <a:r>
              <a:rPr lang="en-US" sz="1600" b="1" dirty="0">
                <a:solidFill>
                  <a:srgbClr val="606060"/>
                </a:solidFill>
                <a:latin typeface="Arial" charset="0"/>
              </a:rPr>
              <a:t>/</a:t>
            </a:r>
            <a:r>
              <a:rPr lang="en-US" sz="1600" b="1" dirty="0" err="1">
                <a:solidFill>
                  <a:srgbClr val="606060"/>
                </a:solidFill>
                <a:latin typeface="Arial" charset="0"/>
              </a:rPr>
              <a:t>espanol</a:t>
            </a:r>
            <a:endParaRPr lang="en-US" sz="1600" b="1" dirty="0">
              <a:solidFill>
                <a:srgbClr val="606060"/>
              </a:solidFill>
              <a:latin typeface="Arial" charset="0"/>
            </a:endParaRPr>
          </a:p>
        </p:txBody>
      </p:sp>
    </p:spTree>
    <p:extLst>
      <p:ext uri="{BB962C8B-B14F-4D97-AF65-F5344CB8AC3E}">
        <p14:creationId xmlns:p14="http://schemas.microsoft.com/office/powerpoint/2010/main" val="283701215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Section Break">
    <p:bg>
      <p:bgPr>
        <a:solidFill>
          <a:schemeClr val="bg1"/>
        </a:solidFill>
        <a:effectLst/>
      </p:bgPr>
    </p:bg>
    <p:spTree>
      <p:nvGrpSpPr>
        <p:cNvPr id="1" name=""/>
        <p:cNvGrpSpPr/>
        <p:nvPr/>
      </p:nvGrpSpPr>
      <p:grpSpPr>
        <a:xfrm>
          <a:off x="0" y="0"/>
          <a:ext cx="0" cy="0"/>
          <a:chOff x="0" y="0"/>
          <a:chExt cx="0" cy="0"/>
        </a:xfrm>
      </p:grpSpPr>
      <p:sp>
        <p:nvSpPr>
          <p:cNvPr id="9" name="Pentagon 8"/>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rgbClr val="123E57"/>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9931157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3" name="Picture 12"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4883933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hite">
    <p:bg>
      <p:bgPr>
        <a:solidFill>
          <a:schemeClr val="bg1"/>
        </a:solidFill>
        <a:effectLst/>
      </p:bgPr>
    </p:bg>
    <p:spTree>
      <p:nvGrpSpPr>
        <p:cNvPr id="1" name=""/>
        <p:cNvGrpSpPr/>
        <p:nvPr/>
      </p:nvGrpSpPr>
      <p:grpSpPr>
        <a:xfrm>
          <a:off x="0" y="0"/>
          <a:ext cx="0" cy="0"/>
          <a:chOff x="0" y="0"/>
          <a:chExt cx="0" cy="0"/>
        </a:xfrm>
      </p:grpSpPr>
      <p:sp>
        <p:nvSpPr>
          <p:cNvPr id="4" name="Pentagon 3"/>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entagon 4"/>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123E57"/>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8" name="Picture 7"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9100929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June 3, 2018</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5" r:id="rId1"/>
    <p:sldLayoutId id="2147483755" r:id="rId2"/>
    <p:sldLayoutId id="2147483826" r:id="rId3"/>
    <p:sldLayoutId id="2147483827" r:id="rId4"/>
    <p:sldLayoutId id="2147483828"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829" r:id="rId16"/>
  </p:sldLayoutIdLst>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hyperlink" Target="http://bit.ly/Posters_CSBCPSO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mailto:shannon.hughes@nih.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microsoft.com/office/2007/relationships/hdphoto" Target="../media/hdphoto2.wdp"/><Relationship Id="rId3" Type="http://schemas.openxmlformats.org/officeDocument/2006/relationships/image" Target="../media/image6.png"/><Relationship Id="rId21" Type="http://schemas.openxmlformats.org/officeDocument/2006/relationships/image" Target="../media/image21.jpeg"/><Relationship Id="rId7" Type="http://schemas.openxmlformats.org/officeDocument/2006/relationships/image" Target="cid:ii_jh7ufuqz1_16364757110205b7" TargetMode="External"/><Relationship Id="rId12" Type="http://schemas.openxmlformats.org/officeDocument/2006/relationships/image" Target="../media/image14.jpeg"/><Relationship Id="rId1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image" Target="../media/image17.jpeg"/><Relationship Id="rId20"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5" Type="http://schemas.openxmlformats.org/officeDocument/2006/relationships/image" Target="../media/image16.jpeg"/><Relationship Id="rId23" Type="http://schemas.openxmlformats.org/officeDocument/2006/relationships/image" Target="../media/image23.jpeg"/><Relationship Id="rId10" Type="http://schemas.openxmlformats.org/officeDocument/2006/relationships/image" Target="../media/image12.jpeg"/><Relationship Id="rId19" Type="http://schemas.openxmlformats.org/officeDocument/2006/relationships/image" Target="../media/image19.png"/><Relationship Id="rId4" Type="http://schemas.openxmlformats.org/officeDocument/2006/relationships/image" Target="../media/image7.gif"/><Relationship Id="rId9" Type="http://schemas.openxmlformats.org/officeDocument/2006/relationships/image" Target="../media/image11.png"/><Relationship Id="rId14" Type="http://schemas.microsoft.com/office/2007/relationships/hdphoto" Target="../media/hdphoto1.wdp"/><Relationship Id="rId22" Type="http://schemas.openxmlformats.org/officeDocument/2006/relationships/image" Target="../media/image22.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microsoft.com/office/2007/relationships/hdphoto" Target="../media/hdphoto2.wdp"/><Relationship Id="rId3" Type="http://schemas.openxmlformats.org/officeDocument/2006/relationships/image" Target="../media/image6.png"/><Relationship Id="rId21" Type="http://schemas.openxmlformats.org/officeDocument/2006/relationships/image" Target="../media/image21.jpeg"/><Relationship Id="rId7" Type="http://schemas.openxmlformats.org/officeDocument/2006/relationships/image" Target="cid:ii_jh7ufuqz1_16364757110205b7" TargetMode="External"/><Relationship Id="rId12" Type="http://schemas.openxmlformats.org/officeDocument/2006/relationships/image" Target="../media/image14.jpeg"/><Relationship Id="rId1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image" Target="../media/image17.jpeg"/><Relationship Id="rId20"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5" Type="http://schemas.openxmlformats.org/officeDocument/2006/relationships/image" Target="../media/image16.jpeg"/><Relationship Id="rId23" Type="http://schemas.openxmlformats.org/officeDocument/2006/relationships/image" Target="../media/image23.jpeg"/><Relationship Id="rId10" Type="http://schemas.openxmlformats.org/officeDocument/2006/relationships/image" Target="../media/image12.jpeg"/><Relationship Id="rId19" Type="http://schemas.openxmlformats.org/officeDocument/2006/relationships/image" Target="../media/image19.png"/><Relationship Id="rId4" Type="http://schemas.openxmlformats.org/officeDocument/2006/relationships/image" Target="../media/image7.gif"/><Relationship Id="rId9" Type="http://schemas.openxmlformats.org/officeDocument/2006/relationships/image" Target="../media/image11.png"/><Relationship Id="rId14" Type="http://schemas.microsoft.com/office/2007/relationships/hdphoto" Target="../media/hdphoto1.wdp"/><Relationship Id="rId22"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hyperlink" Target="http://bit.ly/Cancer_sta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Cancer_stats"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6.tmp"/><Relationship Id="rId4" Type="http://schemas.openxmlformats.org/officeDocument/2006/relationships/image" Target="../media/image25.tm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03574" y="1639079"/>
            <a:ext cx="4691788" cy="1370882"/>
          </a:xfrm>
        </p:spPr>
        <p:txBody>
          <a:bodyPr/>
          <a:lstStyle/>
          <a:p>
            <a:pPr algn="l"/>
            <a:br>
              <a:rPr lang="en-US" dirty="0"/>
            </a:br>
            <a:r>
              <a:rPr lang="en-US" dirty="0"/>
              <a:t>Intro to the CSBC/PS-ON Summer Undergraduate Research Program &amp; </a:t>
            </a:r>
            <a:r>
              <a:rPr lang="en-US" dirty="0" err="1"/>
              <a:t>miniDREAM</a:t>
            </a:r>
            <a:r>
              <a:rPr lang="en-US" dirty="0"/>
              <a:t> ‘Challenge’</a:t>
            </a:r>
          </a:p>
        </p:txBody>
      </p:sp>
      <p:sp>
        <p:nvSpPr>
          <p:cNvPr id="4" name="Date Placeholder 3"/>
          <p:cNvSpPr>
            <a:spLocks noGrp="1"/>
          </p:cNvSpPr>
          <p:nvPr>
            <p:ph type="dt" sz="half" idx="2"/>
          </p:nvPr>
        </p:nvSpPr>
        <p:spPr>
          <a:xfrm>
            <a:off x="6400800" y="4297680"/>
            <a:ext cx="2286000" cy="356616"/>
          </a:xfrm>
        </p:spPr>
        <p:txBody>
          <a:bodyPr/>
          <a:lstStyle/>
          <a:p>
            <a:pPr>
              <a:defRPr/>
            </a:pPr>
            <a:r>
              <a:rPr lang="en-US" dirty="0">
                <a:solidFill>
                  <a:schemeClr val="tx1"/>
                </a:solidFill>
              </a:rPr>
              <a:t>June 5, 2018</a:t>
            </a:r>
          </a:p>
        </p:txBody>
      </p:sp>
      <p:sp>
        <p:nvSpPr>
          <p:cNvPr id="5" name="TextBox 4"/>
          <p:cNvSpPr txBox="1"/>
          <p:nvPr/>
        </p:nvSpPr>
        <p:spPr>
          <a:xfrm>
            <a:off x="4203574" y="3220147"/>
            <a:ext cx="1931619" cy="861774"/>
          </a:xfrm>
          <a:prstGeom prst="rect">
            <a:avLst/>
          </a:prstGeom>
          <a:noFill/>
        </p:spPr>
        <p:txBody>
          <a:bodyPr wrap="none" lIns="0" rIns="0" rtlCol="0">
            <a:spAutoFit/>
          </a:bodyPr>
          <a:lstStyle/>
          <a:p>
            <a:pPr>
              <a:lnSpc>
                <a:spcPts val="1500"/>
              </a:lnSpc>
            </a:pPr>
            <a:r>
              <a:rPr lang="en-US" sz="1400" dirty="0">
                <a:solidFill>
                  <a:srgbClr val="123E57"/>
                </a:solidFill>
                <a:latin typeface="+mn-lt"/>
              </a:rPr>
              <a:t>Shannon Hughes, Ph.D.</a:t>
            </a:r>
          </a:p>
          <a:p>
            <a:pPr>
              <a:lnSpc>
                <a:spcPts val="1500"/>
              </a:lnSpc>
            </a:pPr>
            <a:r>
              <a:rPr lang="en-US" sz="1100" dirty="0">
                <a:latin typeface="+mn-lt"/>
              </a:rPr>
              <a:t>Division of Cancer Biology</a:t>
            </a:r>
          </a:p>
          <a:p>
            <a:pPr>
              <a:lnSpc>
                <a:spcPts val="1500"/>
              </a:lnSpc>
            </a:pPr>
            <a:r>
              <a:rPr lang="en-US" sz="1100" dirty="0">
                <a:latin typeface="+mn-lt"/>
              </a:rPr>
              <a:t>240-276-6224</a:t>
            </a:r>
          </a:p>
          <a:p>
            <a:pPr>
              <a:lnSpc>
                <a:spcPts val="1500"/>
              </a:lnSpc>
            </a:pPr>
            <a:r>
              <a:rPr lang="en-US" sz="1100" dirty="0" err="1">
                <a:latin typeface="+mn-lt"/>
              </a:rPr>
              <a:t>shannon.hughes@nih.gov</a:t>
            </a:r>
            <a:endParaRPr lang="en-US" sz="1100" dirty="0">
              <a:latin typeface="+mn-lt"/>
            </a:endParaRPr>
          </a:p>
        </p:txBody>
      </p:sp>
      <p:pic>
        <p:nvPicPr>
          <p:cNvPr id="6"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6" y="-20408"/>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6"/>
          <p:cNvPicPr>
            <a:picLocks noChangeAspect="1"/>
          </p:cNvPicPr>
          <p:nvPr/>
        </p:nvPicPr>
        <p:blipFill rotWithShape="1">
          <a:blip r:embed="rId3"/>
          <a:srcRect l="52899" r="8686"/>
          <a:stretch/>
        </p:blipFill>
        <p:spPr>
          <a:xfrm>
            <a:off x="0" y="4084"/>
            <a:ext cx="4580466" cy="993628"/>
          </a:xfrm>
          <a:prstGeom prst="rect">
            <a:avLst/>
          </a:prstGeom>
        </p:spPr>
      </p:pic>
      <p:sp>
        <p:nvSpPr>
          <p:cNvPr id="8" name="TextBox 7">
            <a:extLst>
              <a:ext uri="{FF2B5EF4-FFF2-40B4-BE49-F238E27FC236}">
                <a16:creationId xmlns:a16="http://schemas.microsoft.com/office/drawing/2014/main" id="{BEBACD2E-79F9-41F8-951F-7D37640B2A84}"/>
              </a:ext>
            </a:extLst>
          </p:cNvPr>
          <p:cNvSpPr txBox="1"/>
          <p:nvPr/>
        </p:nvSpPr>
        <p:spPr>
          <a:xfrm>
            <a:off x="6519307" y="3216749"/>
            <a:ext cx="2204130" cy="669414"/>
          </a:xfrm>
          <a:prstGeom prst="rect">
            <a:avLst/>
          </a:prstGeom>
          <a:noFill/>
        </p:spPr>
        <p:txBody>
          <a:bodyPr wrap="none" lIns="0" rIns="0" rtlCol="0">
            <a:spAutoFit/>
          </a:bodyPr>
          <a:lstStyle/>
          <a:p>
            <a:pPr>
              <a:lnSpc>
                <a:spcPts val="1500"/>
              </a:lnSpc>
            </a:pPr>
            <a:r>
              <a:rPr lang="en-US" sz="1400" dirty="0">
                <a:solidFill>
                  <a:srgbClr val="123E57"/>
                </a:solidFill>
                <a:latin typeface="+mn-lt"/>
              </a:rPr>
              <a:t>James Eddy, Ph.D.</a:t>
            </a:r>
          </a:p>
          <a:p>
            <a:pPr>
              <a:lnSpc>
                <a:spcPts val="1500"/>
              </a:lnSpc>
            </a:pPr>
            <a:r>
              <a:rPr lang="en-US" sz="1100" dirty="0">
                <a:latin typeface="+mn-lt"/>
              </a:rPr>
              <a:t>Sage Bionetworks</a:t>
            </a:r>
          </a:p>
          <a:p>
            <a:pPr>
              <a:lnSpc>
                <a:spcPts val="1500"/>
              </a:lnSpc>
            </a:pPr>
            <a:r>
              <a:rPr lang="en-US" sz="1100" dirty="0">
                <a:latin typeface="+mn-lt"/>
              </a:rPr>
              <a:t>james.eddy@sagebionetworks.org</a:t>
            </a:r>
          </a:p>
        </p:txBody>
      </p:sp>
    </p:spTree>
    <p:extLst>
      <p:ext uri="{BB962C8B-B14F-4D97-AF65-F5344CB8AC3E}">
        <p14:creationId xmlns:p14="http://schemas.microsoft.com/office/powerpoint/2010/main" val="89335438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Program Overview:</a:t>
            </a:r>
          </a:p>
        </p:txBody>
      </p:sp>
      <p:sp>
        <p:nvSpPr>
          <p:cNvPr id="3" name="Content Placeholder 2"/>
          <p:cNvSpPr>
            <a:spLocks noGrp="1"/>
          </p:cNvSpPr>
          <p:nvPr>
            <p:ph sz="quarter" idx="11"/>
          </p:nvPr>
        </p:nvSpPr>
        <p:spPr>
          <a:xfrm>
            <a:off x="159026" y="738276"/>
            <a:ext cx="8078525" cy="1885654"/>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dirty="0"/>
              <a:t>This summer we aim:</a:t>
            </a:r>
          </a:p>
          <a:p>
            <a:pPr>
              <a:spcAft>
                <a:spcPts val="600"/>
              </a:spcAft>
            </a:pPr>
            <a:r>
              <a:rPr lang="en-US" sz="1600" dirty="0"/>
              <a:t>To provide a new experience to push you past your “comfort zone”</a:t>
            </a:r>
          </a:p>
          <a:p>
            <a:pPr>
              <a:spcAft>
                <a:spcPts val="600"/>
              </a:spcAft>
            </a:pPr>
            <a:r>
              <a:rPr lang="en-US" sz="1600" dirty="0"/>
              <a:t>To facilitate an understanding and appreciation of major questions currently under investigation within the CSBC and PS-ON through mentored research projects and/or laboratory work, faculty lectures, seminars, discussions and other activities.</a:t>
            </a:r>
          </a:p>
          <a:p>
            <a:pPr>
              <a:spcAft>
                <a:spcPts val="600"/>
              </a:spcAft>
            </a:pPr>
            <a:r>
              <a:rPr lang="en-US" sz="1600" dirty="0"/>
              <a:t>To help you achieve a better idea of what you do (and don’t!) like in the research field</a:t>
            </a:r>
          </a:p>
          <a:p>
            <a:pPr marL="457200" indent="-457200">
              <a:spcAft>
                <a:spcPts val="600"/>
              </a:spcAft>
              <a:buFont typeface="+mj-lt"/>
              <a:buAutoNum type="arabicPeriod"/>
            </a:pPr>
            <a:endParaRPr lang="en-US" sz="1600" dirty="0"/>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208598" y="2894404"/>
            <a:ext cx="7657865" cy="1621938"/>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dirty="0"/>
              <a:t>Logistics:</a:t>
            </a:r>
          </a:p>
          <a:p>
            <a:pPr marL="285750" indent="-285750">
              <a:spcAft>
                <a:spcPts val="600"/>
              </a:spcAft>
              <a:buClr>
                <a:srgbClr val="C00000"/>
              </a:buClr>
              <a:buFont typeface="Wingdings" panose="05000000000000000000" pitchFamily="2" charset="2"/>
              <a:buChar char="§"/>
            </a:pPr>
            <a:r>
              <a:rPr lang="en-US" sz="1600" dirty="0"/>
              <a:t>10-week</a:t>
            </a:r>
            <a:r>
              <a:rPr lang="en-US" sz="1600" b="1" dirty="0"/>
              <a:t> </a:t>
            </a:r>
            <a:r>
              <a:rPr lang="en-US" sz="1600" dirty="0"/>
              <a:t>program: early June – early August 2017 </a:t>
            </a:r>
          </a:p>
          <a:p>
            <a:pPr marL="285750" indent="-285750">
              <a:spcAft>
                <a:spcPts val="600"/>
              </a:spcAft>
              <a:buClr>
                <a:srgbClr val="C00000"/>
              </a:buClr>
              <a:buFont typeface="Wingdings" panose="05000000000000000000" pitchFamily="2" charset="2"/>
              <a:buChar char="§"/>
            </a:pPr>
            <a:r>
              <a:rPr lang="en-US" sz="1600" dirty="0"/>
              <a:t>Stipend, housing, and travel at no cost to you</a:t>
            </a:r>
          </a:p>
          <a:p>
            <a:pPr marL="285750" indent="-285750">
              <a:spcAft>
                <a:spcPts val="600"/>
              </a:spcAft>
              <a:buClr>
                <a:srgbClr val="C00000"/>
              </a:buClr>
              <a:buFont typeface="Wingdings" panose="05000000000000000000" pitchFamily="2" charset="2"/>
              <a:buChar char="§"/>
            </a:pPr>
            <a:r>
              <a:rPr lang="en-US" sz="1600" dirty="0"/>
              <a:t>Mid-summer retreat at NIH Bethesda (June 25-26, 2018)</a:t>
            </a:r>
          </a:p>
          <a:p>
            <a:pPr marL="285750" indent="-285750">
              <a:spcAft>
                <a:spcPts val="600"/>
              </a:spcAft>
              <a:buClr>
                <a:srgbClr val="C00000"/>
              </a:buClr>
              <a:buFont typeface="Wingdings" panose="05000000000000000000" pitchFamily="2" charset="2"/>
              <a:buChar char="§"/>
            </a:pPr>
            <a:r>
              <a:rPr lang="en-US" sz="1600" dirty="0"/>
              <a:t>Logistics contacts: Alison &amp; Corinne</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344821860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Program Expectations:</a:t>
            </a:r>
          </a:p>
        </p:txBody>
      </p:sp>
      <p:sp>
        <p:nvSpPr>
          <p:cNvPr id="3" name="Content Placeholder 2"/>
          <p:cNvSpPr>
            <a:spLocks noGrp="1"/>
          </p:cNvSpPr>
          <p:nvPr>
            <p:ph sz="quarter" idx="11"/>
          </p:nvPr>
        </p:nvSpPr>
        <p:spPr>
          <a:xfrm>
            <a:off x="159026" y="738276"/>
            <a:ext cx="6965343" cy="1885654"/>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dirty="0"/>
              <a:t>You have some expectations of us:</a:t>
            </a:r>
          </a:p>
          <a:p>
            <a:pPr indent="-173038">
              <a:spcAft>
                <a:spcPts val="600"/>
              </a:spcAft>
            </a:pPr>
            <a:r>
              <a:rPr lang="en-US" sz="1600" dirty="0"/>
              <a:t>That we have designed a summer experience that will be challenging, novel, and (most of all) fun.</a:t>
            </a:r>
          </a:p>
          <a:p>
            <a:pPr indent="-173038">
              <a:spcAft>
                <a:spcPts val="600"/>
              </a:spcAft>
            </a:pPr>
            <a:r>
              <a:rPr lang="en-US" sz="1600" dirty="0"/>
              <a:t>That your workload is reasonable and expectations are clear</a:t>
            </a:r>
          </a:p>
          <a:p>
            <a:pPr indent="-173038">
              <a:spcAft>
                <a:spcPts val="600"/>
              </a:spcAft>
            </a:pPr>
            <a:r>
              <a:rPr lang="en-US" sz="1600" dirty="0"/>
              <a:t>That we will treat you with respect</a:t>
            </a:r>
          </a:p>
          <a:p>
            <a:pPr indent="-173038">
              <a:spcAft>
                <a:spcPts val="600"/>
              </a:spcAft>
            </a:pPr>
            <a:r>
              <a:rPr lang="en-US" sz="1600" dirty="0"/>
              <a:t>That we will give everyone an equal chance at success</a:t>
            </a:r>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901120" y="2997771"/>
            <a:ext cx="6965343" cy="1613986"/>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dirty="0"/>
              <a:t>We have some expectations of you:</a:t>
            </a:r>
          </a:p>
          <a:p>
            <a:pPr indent="-173038">
              <a:spcAft>
                <a:spcPts val="600"/>
              </a:spcAft>
            </a:pPr>
            <a:r>
              <a:rPr lang="en-US" sz="1600" dirty="0"/>
              <a:t>That you will come to lab prepared to learn and excited for the challenge</a:t>
            </a:r>
          </a:p>
          <a:p>
            <a:pPr indent="-173038">
              <a:spcAft>
                <a:spcPts val="600"/>
              </a:spcAft>
            </a:pPr>
            <a:r>
              <a:rPr lang="en-US" sz="1600" dirty="0"/>
              <a:t>That you will ask if expectations are not clear</a:t>
            </a:r>
          </a:p>
          <a:p>
            <a:pPr indent="-173038">
              <a:spcAft>
                <a:spcPts val="600"/>
              </a:spcAft>
            </a:pPr>
            <a:r>
              <a:rPr lang="en-US" sz="1600" dirty="0"/>
              <a:t>That you will treat everyone with respect</a:t>
            </a:r>
          </a:p>
          <a:p>
            <a:pPr indent="-173038">
              <a:spcAft>
                <a:spcPts val="600"/>
              </a:spcAft>
            </a:pPr>
            <a:r>
              <a:rPr lang="en-US" sz="1600" dirty="0"/>
              <a:t>That you will offer honest and frequent feedback</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131550646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2018 Summer Team Activities:</a:t>
            </a:r>
          </a:p>
        </p:txBody>
      </p:sp>
      <p:sp>
        <p:nvSpPr>
          <p:cNvPr id="3" name="Content Placeholder 2"/>
          <p:cNvSpPr>
            <a:spLocks noGrp="1"/>
          </p:cNvSpPr>
          <p:nvPr>
            <p:ph sz="quarter" idx="11"/>
          </p:nvPr>
        </p:nvSpPr>
        <p:spPr>
          <a:xfrm>
            <a:off x="159026" y="658763"/>
            <a:ext cx="6965343" cy="2163950"/>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b="1" dirty="0"/>
              <a:t> Mini-DREAM Challenge</a:t>
            </a:r>
          </a:p>
          <a:p>
            <a:pPr indent="-173038">
              <a:spcAft>
                <a:spcPts val="600"/>
              </a:spcAft>
            </a:pPr>
            <a:r>
              <a:rPr lang="en-US" sz="1600" dirty="0"/>
              <a:t>Kick-off TODAY!</a:t>
            </a:r>
          </a:p>
          <a:p>
            <a:pPr indent="-173038">
              <a:spcAft>
                <a:spcPts val="600"/>
              </a:spcAft>
            </a:pPr>
            <a:r>
              <a:rPr lang="en-US" sz="1600" dirty="0"/>
              <a:t>Goal: Introduction to big-data analysis and modeling in breast cancer</a:t>
            </a:r>
          </a:p>
          <a:p>
            <a:pPr indent="-173038">
              <a:spcAft>
                <a:spcPts val="600"/>
              </a:spcAft>
            </a:pPr>
            <a:r>
              <a:rPr lang="en-US" sz="1600" dirty="0"/>
              <a:t>What you’ll learn:</a:t>
            </a:r>
          </a:p>
          <a:p>
            <a:pPr lvl="1" indent="-173038">
              <a:spcAft>
                <a:spcPts val="600"/>
              </a:spcAft>
            </a:pPr>
            <a:r>
              <a:rPr lang="en-US" sz="1500" dirty="0"/>
              <a:t>Biology of breast cancer metastasis</a:t>
            </a:r>
          </a:p>
          <a:p>
            <a:pPr lvl="1" indent="-173038">
              <a:spcAft>
                <a:spcPts val="600"/>
              </a:spcAft>
            </a:pPr>
            <a:r>
              <a:rPr lang="en-US" sz="1500" dirty="0"/>
              <a:t>Statistical analysis in R and mechanistic modeling in </a:t>
            </a:r>
            <a:r>
              <a:rPr lang="en-US" sz="1500" dirty="0" err="1"/>
              <a:t>matlab</a:t>
            </a:r>
            <a:endParaRPr lang="en-US" sz="1500" dirty="0"/>
          </a:p>
          <a:p>
            <a:pPr lvl="1" indent="-173038">
              <a:spcAft>
                <a:spcPts val="600"/>
              </a:spcAft>
            </a:pPr>
            <a:r>
              <a:rPr lang="en-US" sz="1500" dirty="0"/>
              <a:t>How to use the Synapse virtual collaboration space</a:t>
            </a:r>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901120" y="2997771"/>
            <a:ext cx="6965343" cy="1860476"/>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b="1" dirty="0"/>
              <a:t> June Summer Research Conference</a:t>
            </a:r>
          </a:p>
          <a:p>
            <a:pPr indent="-173038">
              <a:spcAft>
                <a:spcPts val="600"/>
              </a:spcAft>
            </a:pPr>
            <a:r>
              <a:rPr lang="en-US" sz="1600" dirty="0"/>
              <a:t>June 25-26, 2018 @ NIH Bethesda</a:t>
            </a:r>
          </a:p>
          <a:p>
            <a:pPr indent="-173038">
              <a:spcAft>
                <a:spcPts val="600"/>
              </a:spcAft>
            </a:pPr>
            <a:r>
              <a:rPr lang="en-US" sz="1600" dirty="0"/>
              <a:t>Goal: Network with CSBC &amp; PS-ON scientists and present your project</a:t>
            </a:r>
          </a:p>
          <a:p>
            <a:pPr indent="-173038">
              <a:spcAft>
                <a:spcPts val="600"/>
              </a:spcAft>
            </a:pPr>
            <a:r>
              <a:rPr lang="en-US" sz="1600" dirty="0"/>
              <a:t>What you’ll need:</a:t>
            </a:r>
          </a:p>
          <a:p>
            <a:pPr lvl="1" indent="-173038">
              <a:spcAft>
                <a:spcPts val="600"/>
              </a:spcAft>
            </a:pPr>
            <a:r>
              <a:rPr lang="en-US" sz="1500" dirty="0"/>
              <a:t>A ferocious curiosity and a laptop</a:t>
            </a:r>
          </a:p>
          <a:p>
            <a:pPr lvl="1" indent="-173038">
              <a:spcAft>
                <a:spcPts val="600"/>
              </a:spcAft>
            </a:pPr>
            <a:r>
              <a:rPr lang="en-US" sz="1500" dirty="0"/>
              <a:t>A poster with your project background, motivating question and hypothesis</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14056272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D5B0-5FA4-4810-A9A4-3E9C7339AD18}"/>
              </a:ext>
            </a:extLst>
          </p:cNvPr>
          <p:cNvSpPr>
            <a:spLocks noGrp="1"/>
          </p:cNvSpPr>
          <p:nvPr>
            <p:ph type="title"/>
          </p:nvPr>
        </p:nvSpPr>
        <p:spPr/>
        <p:txBody>
          <a:bodyPr/>
          <a:lstStyle/>
          <a:p>
            <a:r>
              <a:rPr lang="en-US" dirty="0"/>
              <a:t>WHAT??? A poster??? I just started…</a:t>
            </a:r>
          </a:p>
        </p:txBody>
      </p:sp>
      <p:sp>
        <p:nvSpPr>
          <p:cNvPr id="3" name="Content Placeholder 2">
            <a:extLst>
              <a:ext uri="{FF2B5EF4-FFF2-40B4-BE49-F238E27FC236}">
                <a16:creationId xmlns:a16="http://schemas.microsoft.com/office/drawing/2014/main" id="{BD6A46A8-021E-4285-9B34-2A2D9F4744D0}"/>
              </a:ext>
            </a:extLst>
          </p:cNvPr>
          <p:cNvSpPr>
            <a:spLocks noGrp="1"/>
          </p:cNvSpPr>
          <p:nvPr>
            <p:ph sz="quarter" idx="11"/>
          </p:nvPr>
        </p:nvSpPr>
        <p:spPr>
          <a:xfrm>
            <a:off x="167204" y="931185"/>
            <a:ext cx="4135374" cy="3600450"/>
          </a:xfrm>
        </p:spPr>
        <p:txBody>
          <a:bodyPr/>
          <a:lstStyle/>
          <a:p>
            <a:pPr marL="457200" indent="-457200">
              <a:buAutoNum type="arabicParenR"/>
            </a:pPr>
            <a:r>
              <a:rPr lang="en-US" dirty="0"/>
              <a:t>Don’t panic.</a:t>
            </a:r>
          </a:p>
          <a:p>
            <a:pPr marL="457200" indent="-457200">
              <a:buAutoNum type="arabicParenR"/>
            </a:pPr>
            <a:r>
              <a:rPr lang="en-US" dirty="0"/>
              <a:t>You are not required to make a large poster.</a:t>
            </a:r>
          </a:p>
          <a:p>
            <a:pPr marL="457200" indent="-457200">
              <a:buAutoNum type="arabicParenR"/>
            </a:pPr>
            <a:r>
              <a:rPr lang="en-US" dirty="0"/>
              <a:t>Include information about you, the background of your project, the methods you will use to pursue the project, expected results, alternative strategies, future work…. </a:t>
            </a:r>
          </a:p>
          <a:p>
            <a:pPr marL="0" indent="0">
              <a:buNone/>
            </a:pPr>
            <a:r>
              <a:rPr lang="en-US" sz="1600" dirty="0"/>
              <a:t>Some great formatting suggestions can be found here: </a:t>
            </a:r>
            <a:r>
              <a:rPr lang="en-US" sz="1600" dirty="0">
                <a:hlinkClick r:id="rId2"/>
              </a:rPr>
              <a:t>http://bit.ly/Posters_CSBCPSON</a:t>
            </a:r>
            <a:r>
              <a:rPr lang="en-US" sz="1600" dirty="0"/>
              <a:t> </a:t>
            </a:r>
          </a:p>
        </p:txBody>
      </p:sp>
      <p:grpSp>
        <p:nvGrpSpPr>
          <p:cNvPr id="10" name="Group 9">
            <a:extLst>
              <a:ext uri="{FF2B5EF4-FFF2-40B4-BE49-F238E27FC236}">
                <a16:creationId xmlns:a16="http://schemas.microsoft.com/office/drawing/2014/main" id="{43BADB55-07C9-439B-85D7-AF2024E7296B}"/>
              </a:ext>
            </a:extLst>
          </p:cNvPr>
          <p:cNvGrpSpPr/>
          <p:nvPr/>
        </p:nvGrpSpPr>
        <p:grpSpPr>
          <a:xfrm>
            <a:off x="4748122" y="898525"/>
            <a:ext cx="4160289" cy="3968608"/>
            <a:chOff x="4748122" y="898525"/>
            <a:chExt cx="4160289" cy="3968608"/>
          </a:xfrm>
        </p:grpSpPr>
        <p:pic>
          <p:nvPicPr>
            <p:cNvPr id="5" name="Picture 4" descr="Screen Clipping">
              <a:extLst>
                <a:ext uri="{FF2B5EF4-FFF2-40B4-BE49-F238E27FC236}">
                  <a16:creationId xmlns:a16="http://schemas.microsoft.com/office/drawing/2014/main" id="{D46A7703-C5C8-4160-9A1B-A441EA44F596}"/>
                </a:ext>
              </a:extLst>
            </p:cNvPr>
            <p:cNvPicPr>
              <a:picLocks noChangeAspect="1"/>
            </p:cNvPicPr>
            <p:nvPr/>
          </p:nvPicPr>
          <p:blipFill rotWithShape="1">
            <a:blip r:embed="rId3"/>
            <a:srcRect t="3354"/>
            <a:stretch/>
          </p:blipFill>
          <p:spPr>
            <a:xfrm>
              <a:off x="4748122" y="898525"/>
              <a:ext cx="3911246" cy="3045278"/>
            </a:xfrm>
            <a:prstGeom prst="rect">
              <a:avLst/>
            </a:prstGeom>
          </p:spPr>
        </p:pic>
        <p:sp>
          <p:nvSpPr>
            <p:cNvPr id="6" name="TextBox 5">
              <a:extLst>
                <a:ext uri="{FF2B5EF4-FFF2-40B4-BE49-F238E27FC236}">
                  <a16:creationId xmlns:a16="http://schemas.microsoft.com/office/drawing/2014/main" id="{22A42C42-5A5C-42B0-BBAE-B8F30A0E3351}"/>
                </a:ext>
              </a:extLst>
            </p:cNvPr>
            <p:cNvSpPr txBox="1"/>
            <p:nvPr/>
          </p:nvSpPr>
          <p:spPr>
            <a:xfrm>
              <a:off x="4857750" y="3943803"/>
              <a:ext cx="4050661" cy="923330"/>
            </a:xfrm>
            <a:prstGeom prst="rect">
              <a:avLst/>
            </a:prstGeom>
            <a:noFill/>
          </p:spPr>
          <p:txBody>
            <a:bodyPr wrap="none" rtlCol="0">
              <a:spAutoFit/>
            </a:bodyPr>
            <a:lstStyle/>
            <a:p>
              <a:r>
                <a:rPr lang="en-US" dirty="0"/>
                <a:t>Use landscape PowerPoint slides instead!</a:t>
              </a:r>
            </a:p>
            <a:p>
              <a:endParaRPr lang="en-US" dirty="0"/>
            </a:p>
            <a:p>
              <a:r>
                <a:rPr lang="en-US" dirty="0"/>
                <a:t>(Much easier to travel with!!!!)</a:t>
              </a:r>
            </a:p>
          </p:txBody>
        </p:sp>
      </p:grpSp>
      <p:grpSp>
        <p:nvGrpSpPr>
          <p:cNvPr id="9" name="Group 8">
            <a:extLst>
              <a:ext uri="{FF2B5EF4-FFF2-40B4-BE49-F238E27FC236}">
                <a16:creationId xmlns:a16="http://schemas.microsoft.com/office/drawing/2014/main" id="{D516AFFB-C662-450B-BFDD-39CAD59372F4}"/>
              </a:ext>
            </a:extLst>
          </p:cNvPr>
          <p:cNvGrpSpPr/>
          <p:nvPr/>
        </p:nvGrpSpPr>
        <p:grpSpPr>
          <a:xfrm>
            <a:off x="5954345" y="202852"/>
            <a:ext cx="3034534" cy="3683348"/>
            <a:chOff x="5954345" y="202852"/>
            <a:chExt cx="3034534" cy="3683348"/>
          </a:xfrm>
        </p:grpSpPr>
        <p:sp>
          <p:nvSpPr>
            <p:cNvPr id="7" name="Rectangle 6">
              <a:extLst>
                <a:ext uri="{FF2B5EF4-FFF2-40B4-BE49-F238E27FC236}">
                  <a16:creationId xmlns:a16="http://schemas.microsoft.com/office/drawing/2014/main" id="{13C6B64A-C66B-43B2-8335-641D43669527}"/>
                </a:ext>
              </a:extLst>
            </p:cNvPr>
            <p:cNvSpPr/>
            <p:nvPr/>
          </p:nvSpPr>
          <p:spPr>
            <a:xfrm>
              <a:off x="6057900" y="824593"/>
              <a:ext cx="1265464" cy="3061607"/>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314691-9215-46E2-B8B3-6A35F29693B7}"/>
                </a:ext>
              </a:extLst>
            </p:cNvPr>
            <p:cNvSpPr txBox="1"/>
            <p:nvPr/>
          </p:nvSpPr>
          <p:spPr>
            <a:xfrm>
              <a:off x="5954345" y="202852"/>
              <a:ext cx="3034534" cy="584775"/>
            </a:xfrm>
            <a:prstGeom prst="rect">
              <a:avLst/>
            </a:prstGeom>
            <a:noFill/>
          </p:spPr>
          <p:txBody>
            <a:bodyPr wrap="square" rtlCol="0">
              <a:spAutoFit/>
            </a:bodyPr>
            <a:lstStyle/>
            <a:p>
              <a:r>
                <a:rPr lang="en-US" sz="1600" dirty="0"/>
                <a:t>Instead of your results, use data from a background paper</a:t>
              </a:r>
            </a:p>
          </p:txBody>
        </p:sp>
      </p:grpSp>
    </p:spTree>
    <p:extLst>
      <p:ext uri="{BB962C8B-B14F-4D97-AF65-F5344CB8AC3E}">
        <p14:creationId xmlns:p14="http://schemas.microsoft.com/office/powerpoint/2010/main" val="6817220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1"/>
          </p:nvPr>
        </p:nvSpPr>
        <p:spPr>
          <a:xfrm>
            <a:off x="4334255" y="0"/>
            <a:ext cx="4662787" cy="5148072"/>
          </a:xfrm>
        </p:spPr>
        <p:txBody>
          <a:bodyPr/>
          <a:lstStyle/>
          <a:p>
            <a:pPr marL="0" indent="0">
              <a:buNone/>
            </a:pPr>
            <a:r>
              <a:rPr lang="en-US" dirty="0">
                <a:solidFill>
                  <a:srgbClr val="606060"/>
                </a:solidFill>
              </a:rPr>
              <a:t>Please contact me with any questions:</a:t>
            </a:r>
          </a:p>
          <a:p>
            <a:pPr marL="0" indent="0">
              <a:buNone/>
            </a:pPr>
            <a:r>
              <a:rPr lang="en-US" dirty="0">
                <a:solidFill>
                  <a:srgbClr val="C00000"/>
                </a:solidFill>
                <a:hlinkClick r:id="rId2"/>
              </a:rPr>
              <a:t>shannon.hughes@nih.gov</a:t>
            </a:r>
            <a:endParaRPr lang="en-US" dirty="0">
              <a:solidFill>
                <a:srgbClr val="C00000"/>
              </a:solidFill>
            </a:endParaRPr>
          </a:p>
        </p:txBody>
      </p:sp>
    </p:spTree>
    <p:extLst>
      <p:ext uri="{BB962C8B-B14F-4D97-AF65-F5344CB8AC3E}">
        <p14:creationId xmlns:p14="http://schemas.microsoft.com/office/powerpoint/2010/main" val="1951242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p:txBody>
          <a:bodyPr/>
          <a:lstStyle/>
          <a:p>
            <a:r>
              <a:rPr lang="en-US" dirty="0">
                <a:solidFill>
                  <a:srgbClr val="606060"/>
                </a:solidFill>
              </a:rPr>
              <a:t>Introductions</a:t>
            </a:r>
          </a:p>
          <a:p>
            <a:r>
              <a:rPr lang="en-US" dirty="0">
                <a:solidFill>
                  <a:srgbClr val="606060"/>
                </a:solidFill>
              </a:rPr>
              <a:t>Overview of CSBC and PS-ON</a:t>
            </a:r>
          </a:p>
          <a:p>
            <a:r>
              <a:rPr lang="en-US" dirty="0">
                <a:solidFill>
                  <a:srgbClr val="606060"/>
                </a:solidFill>
              </a:rPr>
              <a:t>Goals for the Summer</a:t>
            </a:r>
          </a:p>
          <a:p>
            <a:r>
              <a:rPr lang="en-US" dirty="0">
                <a:solidFill>
                  <a:srgbClr val="606060"/>
                </a:solidFill>
              </a:rPr>
              <a:t>Expectations for the Summer</a:t>
            </a:r>
          </a:p>
          <a:p>
            <a:r>
              <a:rPr lang="en-US" dirty="0">
                <a:solidFill>
                  <a:srgbClr val="606060"/>
                </a:solidFill>
              </a:rPr>
              <a:t>Team Activities</a:t>
            </a:r>
          </a:p>
          <a:p>
            <a:r>
              <a:rPr lang="en-US" dirty="0">
                <a:solidFill>
                  <a:srgbClr val="606060"/>
                </a:solidFill>
              </a:rPr>
              <a:t>Mini-DREAM (James Eddy)</a:t>
            </a:r>
          </a:p>
        </p:txBody>
      </p:sp>
    </p:spTree>
    <p:extLst>
      <p:ext uri="{BB962C8B-B14F-4D97-AF65-F5344CB8AC3E}">
        <p14:creationId xmlns:p14="http://schemas.microsoft.com/office/powerpoint/2010/main" val="20188615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1789" y="1100403"/>
            <a:ext cx="803663" cy="369332"/>
            <a:chOff x="235267" y="1571908"/>
            <a:chExt cx="803663" cy="369332"/>
          </a:xfrm>
        </p:grpSpPr>
        <p:sp>
          <p:nvSpPr>
            <p:cNvPr id="44" name="5-Point Star 43"/>
            <p:cNvSpPr/>
            <p:nvPr/>
          </p:nvSpPr>
          <p:spPr>
            <a:xfrm>
              <a:off x="235267" y="1687388"/>
              <a:ext cx="137160" cy="13716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6569" y="1571908"/>
              <a:ext cx="662361" cy="369332"/>
            </a:xfrm>
            <a:prstGeom prst="rect">
              <a:avLst/>
            </a:prstGeom>
            <a:noFill/>
          </p:spPr>
          <p:txBody>
            <a:bodyPr wrap="none" rtlCol="0">
              <a:spAutoFit/>
            </a:bodyPr>
            <a:lstStyle/>
            <a:p>
              <a:r>
                <a:rPr lang="en-US" dirty="0"/>
                <a:t>CSBC</a:t>
              </a:r>
            </a:p>
          </p:txBody>
        </p:sp>
      </p:grpSp>
      <p:grpSp>
        <p:nvGrpSpPr>
          <p:cNvPr id="48" name="Group 47"/>
          <p:cNvGrpSpPr>
            <a:grpSpLocks noChangeAspect="1"/>
          </p:cNvGrpSpPr>
          <p:nvPr/>
        </p:nvGrpSpPr>
        <p:grpSpPr>
          <a:xfrm>
            <a:off x="0" y="-7937"/>
            <a:ext cx="9144000" cy="1021812"/>
            <a:chOff x="1" y="1120441"/>
            <a:chExt cx="9143999" cy="1021812"/>
          </a:xfrm>
        </p:grpSpPr>
        <p:pic>
          <p:nvPicPr>
            <p:cNvPr id="4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0" name="Picture 49"/>
            <p:cNvPicPr>
              <a:picLocks noChangeAspect="1"/>
            </p:cNvPicPr>
            <p:nvPr/>
          </p:nvPicPr>
          <p:blipFill rotWithShape="1">
            <a:blip r:embed="rId3"/>
            <a:srcRect l="52899" r="8686"/>
            <a:stretch/>
          </p:blipFill>
          <p:spPr>
            <a:xfrm>
              <a:off x="1" y="1120441"/>
              <a:ext cx="4580466" cy="993628"/>
            </a:xfrm>
            <a:prstGeom prst="rect">
              <a:avLst/>
            </a:prstGeom>
          </p:spPr>
        </p:pic>
      </p:grpSp>
      <p:grpSp>
        <p:nvGrpSpPr>
          <p:cNvPr id="2" name="Group 1"/>
          <p:cNvGrpSpPr/>
          <p:nvPr/>
        </p:nvGrpSpPr>
        <p:grpSpPr>
          <a:xfrm>
            <a:off x="167363" y="1327087"/>
            <a:ext cx="967627" cy="369332"/>
            <a:chOff x="7550462" y="1571908"/>
            <a:chExt cx="967627" cy="369332"/>
          </a:xfrm>
        </p:grpSpPr>
        <p:sp>
          <p:nvSpPr>
            <p:cNvPr id="53" name="5-Point Star 52"/>
            <p:cNvSpPr/>
            <p:nvPr/>
          </p:nvSpPr>
          <p:spPr>
            <a:xfrm>
              <a:off x="7550462" y="1687388"/>
              <a:ext cx="137160" cy="13716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7684206" y="1571908"/>
              <a:ext cx="833883" cy="369332"/>
            </a:xfrm>
            <a:prstGeom prst="rect">
              <a:avLst/>
            </a:prstGeom>
            <a:noFill/>
          </p:spPr>
          <p:txBody>
            <a:bodyPr wrap="none" rtlCol="0">
              <a:spAutoFit/>
            </a:bodyPr>
            <a:lstStyle/>
            <a:p>
              <a:r>
                <a:rPr lang="en-US" dirty="0"/>
                <a:t>PS-ON </a:t>
              </a:r>
            </a:p>
          </p:txBody>
        </p:sp>
      </p:grpSp>
      <p:grpSp>
        <p:nvGrpSpPr>
          <p:cNvPr id="103" name="Group 102"/>
          <p:cNvGrpSpPr/>
          <p:nvPr/>
        </p:nvGrpSpPr>
        <p:grpSpPr>
          <a:xfrm>
            <a:off x="525415" y="1061006"/>
            <a:ext cx="8190063" cy="4082494"/>
            <a:chOff x="763954" y="965594"/>
            <a:chExt cx="8190063" cy="4082494"/>
          </a:xfrm>
        </p:grpSpPr>
        <p:sp>
          <p:nvSpPr>
            <p:cNvPr id="107" name="TextBox 106"/>
            <p:cNvSpPr txBox="1"/>
            <p:nvPr/>
          </p:nvSpPr>
          <p:spPr>
            <a:xfrm>
              <a:off x="4777657" y="4242341"/>
              <a:ext cx="918072" cy="307777"/>
            </a:xfrm>
            <a:prstGeom prst="rect">
              <a:avLst/>
            </a:prstGeom>
            <a:noFill/>
          </p:spPr>
          <p:txBody>
            <a:bodyPr wrap="none" rtlCol="0">
              <a:spAutoFit/>
            </a:bodyPr>
            <a:lstStyle/>
            <a:p>
              <a:r>
                <a:rPr lang="en-US" sz="1400" dirty="0">
                  <a:solidFill>
                    <a:srgbClr val="EEB500"/>
                  </a:solidFill>
                </a:rPr>
                <a:t>Breelyn K.</a:t>
              </a:r>
            </a:p>
          </p:txBody>
        </p:sp>
        <p:grpSp>
          <p:nvGrpSpPr>
            <p:cNvPr id="9" name="Group 8"/>
            <p:cNvGrpSpPr/>
            <p:nvPr/>
          </p:nvGrpSpPr>
          <p:grpSpPr>
            <a:xfrm>
              <a:off x="1332901" y="965594"/>
              <a:ext cx="6088996" cy="4082494"/>
              <a:chOff x="1603846" y="1267813"/>
              <a:chExt cx="5324475" cy="3505200"/>
            </a:xfrm>
          </p:grpSpPr>
          <p:pic>
            <p:nvPicPr>
              <p:cNvPr id="1030" name="Picture 6" descr="http://www.worldatlas.com/webimage/countrys/namerica/usstates/usa50ou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846" y="1267813"/>
                <a:ext cx="532447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5-Point Star 4"/>
              <p:cNvSpPr/>
              <p:nvPr/>
            </p:nvSpPr>
            <p:spPr>
              <a:xfrm>
                <a:off x="2214486" y="265472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6363410" y="213148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5-Point Star 12"/>
              <p:cNvSpPr/>
              <p:nvPr/>
            </p:nvSpPr>
            <p:spPr>
              <a:xfrm>
                <a:off x="6585503"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5-Point Star 56"/>
              <p:cNvSpPr/>
              <p:nvPr/>
            </p:nvSpPr>
            <p:spPr>
              <a:xfrm>
                <a:off x="5947348" y="389297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5-Point Star 57"/>
              <p:cNvSpPr/>
              <p:nvPr/>
            </p:nvSpPr>
            <p:spPr>
              <a:xfrm>
                <a:off x="6195094" y="223391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5-Point Star 58"/>
              <p:cNvSpPr/>
              <p:nvPr/>
            </p:nvSpPr>
            <p:spPr>
              <a:xfrm>
                <a:off x="6395326" y="2246867"/>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5-Point Star 64"/>
              <p:cNvSpPr/>
              <p:nvPr/>
            </p:nvSpPr>
            <p:spPr>
              <a:xfrm>
                <a:off x="4681700"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5-Point Star 66"/>
              <p:cNvSpPr/>
              <p:nvPr/>
            </p:nvSpPr>
            <p:spPr>
              <a:xfrm>
                <a:off x="4587484" y="3958320"/>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5-Point Star 67"/>
              <p:cNvSpPr/>
              <p:nvPr/>
            </p:nvSpPr>
            <p:spPr>
              <a:xfrm>
                <a:off x="6273332" y="240326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5-Point Star 63"/>
              <p:cNvSpPr/>
              <p:nvPr/>
            </p:nvSpPr>
            <p:spPr>
              <a:xfrm>
                <a:off x="6117131"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5-Point Star 63"/>
              <p:cNvSpPr/>
              <p:nvPr/>
            </p:nvSpPr>
            <p:spPr>
              <a:xfrm>
                <a:off x="6526201" y="217720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5-Point Star 63"/>
              <p:cNvSpPr/>
              <p:nvPr/>
            </p:nvSpPr>
            <p:spPr>
              <a:xfrm>
                <a:off x="6480481" y="2050352"/>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5-Point Star 61"/>
              <p:cNvSpPr/>
              <p:nvPr/>
            </p:nvSpPr>
            <p:spPr>
              <a:xfrm>
                <a:off x="4527721" y="4039995"/>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5-Point Star 4">
                <a:extLst>
                  <a:ext uri="{FF2B5EF4-FFF2-40B4-BE49-F238E27FC236}">
                    <a16:creationId xmlns:a16="http://schemas.microsoft.com/office/drawing/2014/main" id="{8EEC12F5-E10E-4D87-BC05-B9DF3B11AF17}"/>
                  </a:ext>
                </a:extLst>
              </p:cNvPr>
              <p:cNvSpPr/>
              <p:nvPr/>
            </p:nvSpPr>
            <p:spPr>
              <a:xfrm>
                <a:off x="2305926"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5-Point Star 4">
                <a:extLst>
                  <a:ext uri="{FF2B5EF4-FFF2-40B4-BE49-F238E27FC236}">
                    <a16:creationId xmlns:a16="http://schemas.microsoft.com/office/drawing/2014/main" id="{853CFAD6-98FD-460A-AB55-DD871519700E}"/>
                  </a:ext>
                </a:extLst>
              </p:cNvPr>
              <p:cNvSpPr/>
              <p:nvPr/>
            </p:nvSpPr>
            <p:spPr>
              <a:xfrm>
                <a:off x="2603846" y="319668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5-Point Star 61">
                <a:extLst>
                  <a:ext uri="{FF2B5EF4-FFF2-40B4-BE49-F238E27FC236}">
                    <a16:creationId xmlns:a16="http://schemas.microsoft.com/office/drawing/2014/main" id="{F4A4E630-BC88-487D-BE19-71D415812A3B}"/>
                  </a:ext>
                </a:extLst>
              </p:cNvPr>
              <p:cNvSpPr/>
              <p:nvPr/>
            </p:nvSpPr>
            <p:spPr>
              <a:xfrm>
                <a:off x="4345038" y="384439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Connector 7"/>
            <p:cNvCxnSpPr>
              <a:endCxn id="95" idx="1"/>
            </p:cNvCxnSpPr>
            <p:nvPr/>
          </p:nvCxnSpPr>
          <p:spPr>
            <a:xfrm flipV="1">
              <a:off x="7134425" y="1520750"/>
              <a:ext cx="590328" cy="191420"/>
            </a:xfrm>
            <a:prstGeom prst="line">
              <a:avLst/>
            </a:prstGeom>
            <a:ln w="12700">
              <a:solidFill>
                <a:schemeClr val="accent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106" idx="1"/>
            </p:cNvCxnSpPr>
            <p:nvPr/>
          </p:nvCxnSpPr>
          <p:spPr>
            <a:xfrm>
              <a:off x="6440109" y="4106098"/>
              <a:ext cx="731690" cy="53074"/>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cxnSpLocks/>
            </p:cNvCxnSpPr>
            <p:nvPr/>
          </p:nvCxnSpPr>
          <p:spPr>
            <a:xfrm>
              <a:off x="4884988" y="4205718"/>
              <a:ext cx="243958" cy="10484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326025" y="1645411"/>
              <a:ext cx="492013" cy="23160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6944596" y="2197311"/>
              <a:ext cx="477581" cy="500500"/>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775872" y="2448770"/>
              <a:ext cx="358553" cy="77450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6404639" y="2170901"/>
              <a:ext cx="163242" cy="82612"/>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191710" y="1717683"/>
              <a:ext cx="316697" cy="15123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a:endCxn id="97" idx="1"/>
            </p:cNvCxnSpPr>
            <p:nvPr/>
          </p:nvCxnSpPr>
          <p:spPr>
            <a:xfrm>
              <a:off x="7049166" y="1980639"/>
              <a:ext cx="479618" cy="3104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endCxn id="98" idx="1"/>
            </p:cNvCxnSpPr>
            <p:nvPr/>
          </p:nvCxnSpPr>
          <p:spPr>
            <a:xfrm>
              <a:off x="7073075" y="2152507"/>
              <a:ext cx="1170491" cy="783779"/>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666140" y="1381495"/>
              <a:ext cx="157430" cy="55786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45798" y="2663763"/>
              <a:ext cx="562874" cy="172261"/>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724753" y="1366861"/>
              <a:ext cx="917559" cy="307777"/>
            </a:xfrm>
            <a:prstGeom prst="rect">
              <a:avLst/>
            </a:prstGeom>
            <a:noFill/>
          </p:spPr>
          <p:txBody>
            <a:bodyPr wrap="none" rtlCol="0">
              <a:spAutoFit/>
            </a:bodyPr>
            <a:lstStyle/>
            <a:p>
              <a:r>
                <a:rPr lang="en-US" sz="1400" dirty="0">
                  <a:solidFill>
                    <a:schemeClr val="accent1"/>
                  </a:solidFill>
                </a:rPr>
                <a:t>Ryland M.</a:t>
              </a:r>
            </a:p>
          </p:txBody>
        </p:sp>
        <p:sp>
          <p:nvSpPr>
            <p:cNvPr id="97" name="TextBox 96"/>
            <p:cNvSpPr txBox="1"/>
            <p:nvPr/>
          </p:nvSpPr>
          <p:spPr>
            <a:xfrm>
              <a:off x="7528784" y="1857790"/>
              <a:ext cx="829651" cy="307777"/>
            </a:xfrm>
            <a:prstGeom prst="rect">
              <a:avLst/>
            </a:prstGeom>
            <a:noFill/>
          </p:spPr>
          <p:txBody>
            <a:bodyPr wrap="none" rtlCol="0">
              <a:spAutoFit/>
            </a:bodyPr>
            <a:lstStyle/>
            <a:p>
              <a:r>
                <a:rPr lang="en-US" sz="1400" dirty="0">
                  <a:solidFill>
                    <a:schemeClr val="accent1"/>
                  </a:solidFill>
                </a:rPr>
                <a:t>Edwin N.</a:t>
              </a:r>
            </a:p>
          </p:txBody>
        </p:sp>
        <p:sp>
          <p:nvSpPr>
            <p:cNvPr id="98" name="TextBox 97"/>
            <p:cNvSpPr txBox="1"/>
            <p:nvPr/>
          </p:nvSpPr>
          <p:spPr>
            <a:xfrm>
              <a:off x="8243566" y="2782397"/>
              <a:ext cx="710451" cy="307777"/>
            </a:xfrm>
            <a:prstGeom prst="rect">
              <a:avLst/>
            </a:prstGeom>
            <a:noFill/>
          </p:spPr>
          <p:txBody>
            <a:bodyPr wrap="none" rtlCol="0">
              <a:spAutoFit/>
            </a:bodyPr>
            <a:lstStyle/>
            <a:p>
              <a:r>
                <a:rPr lang="en-US" sz="1400" dirty="0">
                  <a:solidFill>
                    <a:schemeClr val="accent1"/>
                  </a:solidFill>
                </a:rPr>
                <a:t>Ruth K.</a:t>
              </a:r>
            </a:p>
          </p:txBody>
        </p:sp>
        <p:sp>
          <p:nvSpPr>
            <p:cNvPr id="99" name="TextBox 98"/>
            <p:cNvSpPr txBox="1"/>
            <p:nvPr/>
          </p:nvSpPr>
          <p:spPr>
            <a:xfrm>
              <a:off x="6207170" y="1125555"/>
              <a:ext cx="905248" cy="307777"/>
            </a:xfrm>
            <a:prstGeom prst="rect">
              <a:avLst/>
            </a:prstGeom>
            <a:noFill/>
          </p:spPr>
          <p:txBody>
            <a:bodyPr wrap="none" rtlCol="0">
              <a:spAutoFit/>
            </a:bodyPr>
            <a:lstStyle/>
            <a:p>
              <a:r>
                <a:rPr lang="en-US" sz="1400" dirty="0">
                  <a:solidFill>
                    <a:schemeClr val="accent1"/>
                  </a:solidFill>
                </a:rPr>
                <a:t>Nathan R.</a:t>
              </a:r>
            </a:p>
          </p:txBody>
        </p:sp>
        <p:sp>
          <p:nvSpPr>
            <p:cNvPr id="100" name="TextBox 99"/>
            <p:cNvSpPr txBox="1"/>
            <p:nvPr/>
          </p:nvSpPr>
          <p:spPr>
            <a:xfrm>
              <a:off x="3552170" y="4185718"/>
              <a:ext cx="951351" cy="307777"/>
            </a:xfrm>
            <a:prstGeom prst="rect">
              <a:avLst/>
            </a:prstGeom>
            <a:noFill/>
          </p:spPr>
          <p:txBody>
            <a:bodyPr wrap="none" rtlCol="0">
              <a:spAutoFit/>
            </a:bodyPr>
            <a:lstStyle/>
            <a:p>
              <a:r>
                <a:rPr lang="en-US" sz="1400" dirty="0">
                  <a:solidFill>
                    <a:schemeClr val="accent1"/>
                  </a:solidFill>
                </a:rPr>
                <a:t> Morgan T.</a:t>
              </a:r>
            </a:p>
          </p:txBody>
        </p:sp>
        <p:sp>
          <p:nvSpPr>
            <p:cNvPr id="101" name="TextBox 100"/>
            <p:cNvSpPr txBox="1"/>
            <p:nvPr/>
          </p:nvSpPr>
          <p:spPr>
            <a:xfrm>
              <a:off x="763954" y="2673318"/>
              <a:ext cx="723340" cy="307777"/>
            </a:xfrm>
            <a:prstGeom prst="rect">
              <a:avLst/>
            </a:prstGeom>
            <a:noFill/>
          </p:spPr>
          <p:txBody>
            <a:bodyPr wrap="none" rtlCol="0">
              <a:spAutoFit/>
            </a:bodyPr>
            <a:lstStyle/>
            <a:p>
              <a:r>
                <a:rPr lang="en-US" sz="1400" dirty="0">
                  <a:solidFill>
                    <a:schemeClr val="accent1"/>
                  </a:solidFill>
                </a:rPr>
                <a:t>Alex W.</a:t>
              </a:r>
            </a:p>
          </p:txBody>
        </p:sp>
        <p:sp>
          <p:nvSpPr>
            <p:cNvPr id="104" name="TextBox 103"/>
            <p:cNvSpPr txBox="1"/>
            <p:nvPr/>
          </p:nvSpPr>
          <p:spPr>
            <a:xfrm>
              <a:off x="7073648" y="2663763"/>
              <a:ext cx="954749" cy="307777"/>
            </a:xfrm>
            <a:prstGeom prst="rect">
              <a:avLst/>
            </a:prstGeom>
            <a:noFill/>
          </p:spPr>
          <p:txBody>
            <a:bodyPr wrap="none" rtlCol="0">
              <a:spAutoFit/>
            </a:bodyPr>
            <a:lstStyle/>
            <a:p>
              <a:r>
                <a:rPr lang="en-US" sz="1400" dirty="0">
                  <a:solidFill>
                    <a:srgbClr val="EEB500"/>
                  </a:solidFill>
                </a:rPr>
                <a:t>Morgan G.</a:t>
              </a:r>
            </a:p>
          </p:txBody>
        </p:sp>
        <p:sp>
          <p:nvSpPr>
            <p:cNvPr id="105" name="TextBox 104"/>
            <p:cNvSpPr txBox="1"/>
            <p:nvPr/>
          </p:nvSpPr>
          <p:spPr>
            <a:xfrm>
              <a:off x="6605676" y="3122680"/>
              <a:ext cx="884538" cy="307777"/>
            </a:xfrm>
            <a:prstGeom prst="rect">
              <a:avLst/>
            </a:prstGeom>
            <a:noFill/>
          </p:spPr>
          <p:txBody>
            <a:bodyPr wrap="none" rtlCol="0">
              <a:spAutoFit/>
            </a:bodyPr>
            <a:lstStyle/>
            <a:p>
              <a:r>
                <a:rPr lang="en-US" sz="1400" dirty="0">
                  <a:solidFill>
                    <a:srgbClr val="EEB500"/>
                  </a:solidFill>
                </a:rPr>
                <a:t>Sydney C.</a:t>
              </a:r>
            </a:p>
          </p:txBody>
        </p:sp>
        <p:sp>
          <p:nvSpPr>
            <p:cNvPr id="106" name="TextBox 105"/>
            <p:cNvSpPr txBox="1"/>
            <p:nvPr/>
          </p:nvSpPr>
          <p:spPr>
            <a:xfrm>
              <a:off x="7171799" y="4005283"/>
              <a:ext cx="752707" cy="307777"/>
            </a:xfrm>
            <a:prstGeom prst="rect">
              <a:avLst/>
            </a:prstGeom>
            <a:noFill/>
          </p:spPr>
          <p:txBody>
            <a:bodyPr wrap="none" rtlCol="0">
              <a:spAutoFit/>
            </a:bodyPr>
            <a:lstStyle/>
            <a:p>
              <a:r>
                <a:rPr lang="en-US" sz="1400" dirty="0">
                  <a:solidFill>
                    <a:srgbClr val="EEB500"/>
                  </a:solidFill>
                </a:rPr>
                <a:t>Mina D.</a:t>
              </a:r>
            </a:p>
          </p:txBody>
        </p:sp>
        <p:sp>
          <p:nvSpPr>
            <p:cNvPr id="108" name="TextBox 107"/>
            <p:cNvSpPr txBox="1"/>
            <p:nvPr/>
          </p:nvSpPr>
          <p:spPr>
            <a:xfrm>
              <a:off x="3657947" y="1378145"/>
              <a:ext cx="910890" cy="307777"/>
            </a:xfrm>
            <a:prstGeom prst="rect">
              <a:avLst/>
            </a:prstGeom>
            <a:solidFill>
              <a:schemeClr val="bg1"/>
            </a:solidFill>
          </p:spPr>
          <p:txBody>
            <a:bodyPr wrap="none" rtlCol="0">
              <a:spAutoFit/>
            </a:bodyPr>
            <a:lstStyle/>
            <a:p>
              <a:r>
                <a:rPr lang="en-US" sz="1400" dirty="0">
                  <a:solidFill>
                    <a:srgbClr val="EEB500"/>
                  </a:solidFill>
                </a:rPr>
                <a:t>Maggie B.</a:t>
              </a:r>
            </a:p>
          </p:txBody>
        </p:sp>
        <p:sp>
          <p:nvSpPr>
            <p:cNvPr id="110" name="TextBox 109"/>
            <p:cNvSpPr txBox="1"/>
            <p:nvPr/>
          </p:nvSpPr>
          <p:spPr>
            <a:xfrm>
              <a:off x="5681143" y="1438333"/>
              <a:ext cx="858953" cy="307777"/>
            </a:xfrm>
            <a:prstGeom prst="rect">
              <a:avLst/>
            </a:prstGeom>
            <a:solidFill>
              <a:schemeClr val="bg1"/>
            </a:solidFill>
          </p:spPr>
          <p:txBody>
            <a:bodyPr wrap="none" rtlCol="0">
              <a:spAutoFit/>
            </a:bodyPr>
            <a:lstStyle/>
            <a:p>
              <a:r>
                <a:rPr lang="en-US" sz="1400" dirty="0">
                  <a:solidFill>
                    <a:srgbClr val="EEB500"/>
                  </a:solidFill>
                </a:rPr>
                <a:t>Tiffany C.</a:t>
              </a:r>
            </a:p>
          </p:txBody>
        </p:sp>
        <p:sp>
          <p:nvSpPr>
            <p:cNvPr id="111" name="TextBox 110"/>
            <p:cNvSpPr txBox="1"/>
            <p:nvPr/>
          </p:nvSpPr>
          <p:spPr>
            <a:xfrm>
              <a:off x="5745318" y="2222196"/>
              <a:ext cx="686213" cy="307777"/>
            </a:xfrm>
            <a:prstGeom prst="rect">
              <a:avLst/>
            </a:prstGeom>
            <a:solidFill>
              <a:schemeClr val="bg1"/>
            </a:solidFill>
          </p:spPr>
          <p:txBody>
            <a:bodyPr wrap="none" rtlCol="0">
              <a:spAutoFit/>
            </a:bodyPr>
            <a:lstStyle/>
            <a:p>
              <a:r>
                <a:rPr lang="en-US" sz="1400" dirty="0">
                  <a:solidFill>
                    <a:srgbClr val="EEB500"/>
                  </a:solidFill>
                </a:rPr>
                <a:t>Kalia P.</a:t>
              </a:r>
            </a:p>
          </p:txBody>
        </p:sp>
        <p:cxnSp>
          <p:nvCxnSpPr>
            <p:cNvPr id="96" name="Straight Connector 95">
              <a:extLst>
                <a:ext uri="{FF2B5EF4-FFF2-40B4-BE49-F238E27FC236}">
                  <a16:creationId xmlns:a16="http://schemas.microsoft.com/office/drawing/2014/main" id="{937FB472-CC73-4542-91FC-C3406033B235}"/>
                </a:ext>
              </a:extLst>
            </p:cNvPr>
            <p:cNvCxnSpPr>
              <a:cxnSpLocks/>
            </p:cNvCxnSpPr>
            <p:nvPr/>
          </p:nvCxnSpPr>
          <p:spPr>
            <a:xfrm flipV="1">
              <a:off x="4420762" y="4281809"/>
              <a:ext cx="239810" cy="97552"/>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6F885D3-4E11-46FC-A7F0-87D5AB67EB8B}"/>
                </a:ext>
              </a:extLst>
            </p:cNvPr>
            <p:cNvCxnSpPr>
              <a:cxnSpLocks/>
            </p:cNvCxnSpPr>
            <p:nvPr/>
          </p:nvCxnSpPr>
          <p:spPr>
            <a:xfrm>
              <a:off x="1814068" y="1762430"/>
              <a:ext cx="262636" cy="2368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CA40DF1-736F-4FCA-A5A4-96501F31C565}"/>
                </a:ext>
              </a:extLst>
            </p:cNvPr>
            <p:cNvSpPr txBox="1"/>
            <p:nvPr/>
          </p:nvSpPr>
          <p:spPr>
            <a:xfrm>
              <a:off x="1068457" y="1593201"/>
              <a:ext cx="829073" cy="307777"/>
            </a:xfrm>
            <a:prstGeom prst="rect">
              <a:avLst/>
            </a:prstGeom>
            <a:noFill/>
          </p:spPr>
          <p:txBody>
            <a:bodyPr wrap="none" rtlCol="0">
              <a:spAutoFit/>
            </a:bodyPr>
            <a:lstStyle/>
            <a:p>
              <a:r>
                <a:rPr lang="en-US" sz="1400" dirty="0">
                  <a:solidFill>
                    <a:schemeClr val="accent1"/>
                  </a:solidFill>
                </a:rPr>
                <a:t>James H.</a:t>
              </a:r>
            </a:p>
          </p:txBody>
        </p:sp>
        <p:cxnSp>
          <p:nvCxnSpPr>
            <p:cNvPr id="127" name="Straight Connector 126">
              <a:extLst>
                <a:ext uri="{FF2B5EF4-FFF2-40B4-BE49-F238E27FC236}">
                  <a16:creationId xmlns:a16="http://schemas.microsoft.com/office/drawing/2014/main" id="{7869EAC6-9B48-4774-867B-DD3160059C92}"/>
                </a:ext>
              </a:extLst>
            </p:cNvPr>
            <p:cNvCxnSpPr>
              <a:cxnSpLocks/>
            </p:cNvCxnSpPr>
            <p:nvPr/>
          </p:nvCxnSpPr>
          <p:spPr>
            <a:xfrm flipV="1">
              <a:off x="2331142" y="3365778"/>
              <a:ext cx="177118" cy="531383"/>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9712EEFA-9926-49F1-96BF-E1240919C789}"/>
                </a:ext>
              </a:extLst>
            </p:cNvPr>
            <p:cNvSpPr txBox="1"/>
            <p:nvPr/>
          </p:nvSpPr>
          <p:spPr>
            <a:xfrm>
              <a:off x="1648284" y="3839688"/>
              <a:ext cx="990977" cy="307777"/>
            </a:xfrm>
            <a:prstGeom prst="rect">
              <a:avLst/>
            </a:prstGeom>
            <a:noFill/>
          </p:spPr>
          <p:txBody>
            <a:bodyPr wrap="none" rtlCol="0">
              <a:spAutoFit/>
            </a:bodyPr>
            <a:lstStyle/>
            <a:p>
              <a:r>
                <a:rPr lang="en-US" sz="1400" dirty="0">
                  <a:solidFill>
                    <a:schemeClr val="accent1"/>
                  </a:solidFill>
                </a:rPr>
                <a:t>Manisha K.</a:t>
              </a:r>
            </a:p>
          </p:txBody>
        </p:sp>
        <p:cxnSp>
          <p:nvCxnSpPr>
            <p:cNvPr id="132" name="Straight Connector 131">
              <a:extLst>
                <a:ext uri="{FF2B5EF4-FFF2-40B4-BE49-F238E27FC236}">
                  <a16:creationId xmlns:a16="http://schemas.microsoft.com/office/drawing/2014/main" id="{3F61EF40-F5F5-48F3-8CC6-2CF280D9A3B9}"/>
                </a:ext>
              </a:extLst>
            </p:cNvPr>
            <p:cNvCxnSpPr>
              <a:cxnSpLocks/>
            </p:cNvCxnSpPr>
            <p:nvPr/>
          </p:nvCxnSpPr>
          <p:spPr>
            <a:xfrm>
              <a:off x="4327765" y="3875524"/>
              <a:ext cx="145970" cy="9667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2ED233E2-A3C2-47E1-A57A-8BFE0A3361F9}"/>
                </a:ext>
              </a:extLst>
            </p:cNvPr>
            <p:cNvSpPr txBox="1"/>
            <p:nvPr/>
          </p:nvSpPr>
          <p:spPr>
            <a:xfrm>
              <a:off x="3819576" y="3641886"/>
              <a:ext cx="801438" cy="307777"/>
            </a:xfrm>
            <a:prstGeom prst="rect">
              <a:avLst/>
            </a:prstGeom>
            <a:noFill/>
          </p:spPr>
          <p:txBody>
            <a:bodyPr wrap="none" rtlCol="0">
              <a:spAutoFit/>
            </a:bodyPr>
            <a:lstStyle/>
            <a:p>
              <a:r>
                <a:rPr lang="en-US" sz="1400" dirty="0">
                  <a:solidFill>
                    <a:schemeClr val="accent1"/>
                  </a:solidFill>
                </a:rPr>
                <a:t>Justin G.</a:t>
              </a:r>
            </a:p>
          </p:txBody>
        </p:sp>
      </p:grpSp>
      <p:pic>
        <p:nvPicPr>
          <p:cNvPr id="109" name="Picture 108" descr="C:\Users\scottal2\AppData\Local\Microsoft\Windows\Temporary Internet Files\Content.Outlook\4TFCHQLM\IMG_3514.jpeg">
            <a:extLst>
              <a:ext uri="{FF2B5EF4-FFF2-40B4-BE49-F238E27FC236}">
                <a16:creationId xmlns:a16="http://schemas.microsoft.com/office/drawing/2014/main" id="{009537BE-528E-4D38-BB11-9AE4C5A5AE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5088" y="4545940"/>
            <a:ext cx="492016" cy="548640"/>
          </a:xfrm>
          <a:prstGeom prst="rect">
            <a:avLst/>
          </a:prstGeom>
          <a:noFill/>
          <a:ln>
            <a:noFill/>
          </a:ln>
        </p:spPr>
      </p:pic>
      <p:pic>
        <p:nvPicPr>
          <p:cNvPr id="112" name="Picture 111" descr="cid:ii_jh7ufuqz1_16364757110205b7">
            <a:extLst>
              <a:ext uri="{FF2B5EF4-FFF2-40B4-BE49-F238E27FC236}">
                <a16:creationId xmlns:a16="http://schemas.microsoft.com/office/drawing/2014/main" id="{66359CE5-33D3-4C75-B5E8-1B6F0511D922}"/>
              </a:ext>
            </a:extLst>
          </p:cNvPr>
          <p:cNvPicPr/>
          <p:nvPr/>
        </p:nvPicPr>
        <p:blipFill rotWithShape="1">
          <a:blip r:embed="rId6" r:link="rId7" cstate="print">
            <a:extLst>
              <a:ext uri="{28A0092B-C50C-407E-A947-70E740481C1C}">
                <a14:useLocalDpi xmlns:a14="http://schemas.microsoft.com/office/drawing/2010/main" val="0"/>
              </a:ext>
            </a:extLst>
          </a:blip>
          <a:srcRect t="20386" r="10330" b="13223"/>
          <a:stretch/>
        </p:blipFill>
        <p:spPr bwMode="auto">
          <a:xfrm>
            <a:off x="8119896" y="3119007"/>
            <a:ext cx="480712" cy="569002"/>
          </a:xfrm>
          <a:prstGeom prst="rect">
            <a:avLst/>
          </a:prstGeom>
          <a:noFill/>
          <a:ln>
            <a:noFill/>
          </a:ln>
          <a:extLst>
            <a:ext uri="{53640926-AAD7-44D8-BBD7-CCE9431645EC}">
              <a14:shadowObscured xmlns:a14="http://schemas.microsoft.com/office/drawing/2010/main"/>
            </a:ext>
          </a:extLst>
        </p:spPr>
      </p:pic>
      <p:pic>
        <p:nvPicPr>
          <p:cNvPr id="113" name="Picture 112" descr="../../../../../var/folders/lp/hjfvg2q94cv_8w9k55y6r8s80000gn/T/com.apple.iChat/Messages/Transfer">
            <a:extLst>
              <a:ext uri="{FF2B5EF4-FFF2-40B4-BE49-F238E27FC236}">
                <a16:creationId xmlns:a16="http://schemas.microsoft.com/office/drawing/2014/main" id="{82E2EB19-31F1-466E-AD6B-41C697CB07D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1580" y="3031697"/>
            <a:ext cx="505312" cy="508329"/>
          </a:xfrm>
          <a:prstGeom prst="rect">
            <a:avLst/>
          </a:prstGeom>
          <a:noFill/>
          <a:ln>
            <a:noFill/>
          </a:ln>
        </p:spPr>
      </p:pic>
      <p:pic>
        <p:nvPicPr>
          <p:cNvPr id="114" name="Picture 113" descr="C:\Users\scottal2\AppData\Local\Microsoft\Windows\Temporary Internet Files\Content.Outlook\4TFCHQLM\headshot.png">
            <a:extLst>
              <a:ext uri="{FF2B5EF4-FFF2-40B4-BE49-F238E27FC236}">
                <a16:creationId xmlns:a16="http://schemas.microsoft.com/office/drawing/2014/main" id="{4D5B192B-E710-4490-A27D-238494778A1E}"/>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5574951" y="1027270"/>
            <a:ext cx="405624" cy="532622"/>
          </a:xfrm>
          <a:prstGeom prst="rect">
            <a:avLst/>
          </a:prstGeom>
          <a:noFill/>
          <a:ln>
            <a:noFill/>
          </a:ln>
        </p:spPr>
      </p:pic>
      <p:pic>
        <p:nvPicPr>
          <p:cNvPr id="115" name="image1.jpeg">
            <a:extLst>
              <a:ext uri="{FF2B5EF4-FFF2-40B4-BE49-F238E27FC236}">
                <a16:creationId xmlns:a16="http://schemas.microsoft.com/office/drawing/2014/main" id="{9CD9AF2A-E511-4A51-B015-691CBCAF1B61}"/>
              </a:ext>
            </a:extLst>
          </p:cNvPr>
          <p:cNvPicPr>
            <a:picLocks noChangeAspect="1"/>
          </p:cNvPicPr>
          <p:nvPr/>
        </p:nvPicPr>
        <p:blipFill>
          <a:blip r:embed="rId10" cstate="print"/>
          <a:stretch>
            <a:fillRect/>
          </a:stretch>
        </p:blipFill>
        <p:spPr>
          <a:xfrm>
            <a:off x="5382239" y="4396951"/>
            <a:ext cx="445195" cy="640080"/>
          </a:xfrm>
          <a:prstGeom prst="rect">
            <a:avLst/>
          </a:prstGeom>
        </p:spPr>
      </p:pic>
      <p:pic>
        <p:nvPicPr>
          <p:cNvPr id="116" name="Picture 115" descr="C:\Users\scottal2\AppData\Local\Microsoft\Windows\Temporary Internet Files\Content.Outlook\4TFCHQLM\Sydney_Connor 5x7.jpg">
            <a:extLst>
              <a:ext uri="{FF2B5EF4-FFF2-40B4-BE49-F238E27FC236}">
                <a16:creationId xmlns:a16="http://schemas.microsoft.com/office/drawing/2014/main" id="{03B3C5F7-5639-4864-A6C6-0F9D7E0F53D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73220" y="3484616"/>
            <a:ext cx="457200" cy="640080"/>
          </a:xfrm>
          <a:prstGeom prst="rect">
            <a:avLst/>
          </a:prstGeom>
          <a:noFill/>
          <a:ln>
            <a:noFill/>
          </a:ln>
        </p:spPr>
      </p:pic>
      <p:pic>
        <p:nvPicPr>
          <p:cNvPr id="117" name="image2.jpg">
            <a:extLst>
              <a:ext uri="{FF2B5EF4-FFF2-40B4-BE49-F238E27FC236}">
                <a16:creationId xmlns:a16="http://schemas.microsoft.com/office/drawing/2014/main" id="{C2A7CA44-E900-4B81-AC6D-FA22FC9EA0E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698" t="3107" r="2489" b="36444"/>
          <a:stretch/>
        </p:blipFill>
        <p:spPr>
          <a:xfrm>
            <a:off x="6201570" y="729606"/>
            <a:ext cx="440334" cy="553357"/>
          </a:xfrm>
          <a:prstGeom prst="rect">
            <a:avLst/>
          </a:prstGeom>
          <a:ln/>
        </p:spPr>
      </p:pic>
      <p:pic>
        <p:nvPicPr>
          <p:cNvPr id="118" name="Picture 117">
            <a:extLst>
              <a:ext uri="{FF2B5EF4-FFF2-40B4-BE49-F238E27FC236}">
                <a16:creationId xmlns:a16="http://schemas.microsoft.com/office/drawing/2014/main" id="{23CB7D9C-C21A-4010-BEA1-F600F5D25BA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32000"/>
                    </a14:imgEffect>
                  </a14:imgLayer>
                </a14:imgProps>
              </a:ext>
              <a:ext uri="{28A0092B-C50C-407E-A947-70E740481C1C}">
                <a14:useLocalDpi xmlns:a14="http://schemas.microsoft.com/office/drawing/2010/main" val="0"/>
              </a:ext>
            </a:extLst>
          </a:blip>
          <a:srcRect l="50023" t="15812"/>
          <a:stretch/>
        </p:blipFill>
        <p:spPr bwMode="auto">
          <a:xfrm>
            <a:off x="3643929" y="861779"/>
            <a:ext cx="506730" cy="640080"/>
          </a:xfrm>
          <a:prstGeom prst="rect">
            <a:avLst/>
          </a:prstGeom>
          <a:noFill/>
          <a:ln>
            <a:noFill/>
          </a:ln>
          <a:extLst>
            <a:ext uri="{53640926-AAD7-44D8-BBD7-CCE9431645EC}">
              <a14:shadowObscured xmlns:a14="http://schemas.microsoft.com/office/drawing/2010/main"/>
            </a:ext>
          </a:extLst>
        </p:spPr>
      </p:pic>
      <p:pic>
        <p:nvPicPr>
          <p:cNvPr id="119" name="Picture 118">
            <a:extLst>
              <a:ext uri="{FF2B5EF4-FFF2-40B4-BE49-F238E27FC236}">
                <a16:creationId xmlns:a16="http://schemas.microsoft.com/office/drawing/2014/main" id="{E342B06B-A2D3-46FB-93D7-6AE59A1C6CE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7780" t="3726" r="25664"/>
          <a:stretch/>
        </p:blipFill>
        <p:spPr bwMode="auto">
          <a:xfrm>
            <a:off x="7627817" y="901603"/>
            <a:ext cx="456724" cy="616231"/>
          </a:xfrm>
          <a:prstGeom prst="rect">
            <a:avLst/>
          </a:prstGeom>
          <a:ln>
            <a:noFill/>
          </a:ln>
          <a:extLst>
            <a:ext uri="{53640926-AAD7-44D8-BBD7-CCE9431645EC}">
              <a14:shadowObscured xmlns:a14="http://schemas.microsoft.com/office/drawing/2010/main"/>
            </a:ext>
          </a:extLst>
        </p:spPr>
      </p:pic>
      <p:pic>
        <p:nvPicPr>
          <p:cNvPr id="120" name="Picture 119" descr="C:\Users\scottal2\AppData\Local\Microsoft\Windows\Temporary Internet Files\Content.Outlook\4TFCHQLM\IMG_7269.jpg">
            <a:extLst>
              <a:ext uri="{FF2B5EF4-FFF2-40B4-BE49-F238E27FC236}">
                <a16:creationId xmlns:a16="http://schemas.microsoft.com/office/drawing/2014/main" id="{AD33D085-3FF8-480E-A3FE-FDD92D8F4591}"/>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64787" y="4351231"/>
            <a:ext cx="487896" cy="731520"/>
          </a:xfrm>
          <a:prstGeom prst="rect">
            <a:avLst/>
          </a:prstGeom>
          <a:noFill/>
          <a:ln>
            <a:noFill/>
          </a:ln>
        </p:spPr>
      </p:pic>
      <p:pic>
        <p:nvPicPr>
          <p:cNvPr id="124" name="Picture 123">
            <a:extLst>
              <a:ext uri="{FF2B5EF4-FFF2-40B4-BE49-F238E27FC236}">
                <a16:creationId xmlns:a16="http://schemas.microsoft.com/office/drawing/2014/main" id="{09070467-B60E-4326-B961-5AA1CF66526A}"/>
              </a:ext>
            </a:extLst>
          </p:cNvPr>
          <p:cNvPicPr/>
          <p:nvPr/>
        </p:nvPicPr>
        <p:blipFill rotWithShape="1">
          <a:blip r:embed="rId17" cstate="print">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784821" y="1960481"/>
            <a:ext cx="568241" cy="588152"/>
          </a:xfrm>
          <a:prstGeom prst="rect">
            <a:avLst/>
          </a:prstGeom>
          <a:ln>
            <a:noFill/>
          </a:ln>
          <a:extLst>
            <a:ext uri="{53640926-AAD7-44D8-BBD7-CCE9431645EC}">
              <a14:shadowObscured xmlns:a14="http://schemas.microsoft.com/office/drawing/2010/main"/>
            </a:ext>
          </a:extLst>
        </p:spPr>
      </p:pic>
      <p:pic>
        <p:nvPicPr>
          <p:cNvPr id="125" name="Picture 124">
            <a:extLst>
              <a:ext uri="{FF2B5EF4-FFF2-40B4-BE49-F238E27FC236}">
                <a16:creationId xmlns:a16="http://schemas.microsoft.com/office/drawing/2014/main" id="{99597A5E-55E6-4500-9F0A-BA0A45436D21}"/>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442892" y="3046472"/>
            <a:ext cx="543885" cy="709021"/>
          </a:xfrm>
          <a:prstGeom prst="rect">
            <a:avLst/>
          </a:prstGeom>
          <a:noFill/>
        </p:spPr>
      </p:pic>
      <p:pic>
        <p:nvPicPr>
          <p:cNvPr id="129" name="Picture 128" descr="C:\Users\Manisha Kapasiawala\AppData\Local\Microsoft\Windows\INetCache\Content.Word\headshot.jpg">
            <a:extLst>
              <a:ext uri="{FF2B5EF4-FFF2-40B4-BE49-F238E27FC236}">
                <a16:creationId xmlns:a16="http://schemas.microsoft.com/office/drawing/2014/main" id="{00D1634A-7BC7-44C3-A1A6-BE89865C8FCD}"/>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68555" y="4190600"/>
            <a:ext cx="480713" cy="640080"/>
          </a:xfrm>
          <a:prstGeom prst="rect">
            <a:avLst/>
          </a:prstGeom>
          <a:noFill/>
          <a:ln>
            <a:noFill/>
          </a:ln>
        </p:spPr>
      </p:pic>
      <p:pic>
        <p:nvPicPr>
          <p:cNvPr id="130" name="Picture 129" descr="C:\Users\scottal2\AppData\Local\Microsoft\Windows\Temporary Internet Files\Content.Outlook\4TFCHQLM\DSC_1852.jpg">
            <a:extLst>
              <a:ext uri="{FF2B5EF4-FFF2-40B4-BE49-F238E27FC236}">
                <a16:creationId xmlns:a16="http://schemas.microsoft.com/office/drawing/2014/main" id="{199F221B-AA41-40E6-A86D-97EB4395C7F3}"/>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84311" y="2577009"/>
            <a:ext cx="512398" cy="640080"/>
          </a:xfrm>
          <a:prstGeom prst="rect">
            <a:avLst/>
          </a:prstGeom>
          <a:noFill/>
          <a:ln>
            <a:noFill/>
          </a:ln>
        </p:spPr>
      </p:pic>
      <p:pic>
        <p:nvPicPr>
          <p:cNvPr id="134" name="Picture 133" descr="C:\Users\scottal2\AppData\Local\Microsoft\Windows\Temporary Internet Files\Content.Outlook\4TFCHQLM\Photo for CSBC PSON Summer Undergraduate Research Program.JPG">
            <a:extLst>
              <a:ext uri="{FF2B5EF4-FFF2-40B4-BE49-F238E27FC236}">
                <a16:creationId xmlns:a16="http://schemas.microsoft.com/office/drawing/2014/main" id="{2D380554-0511-4E13-954E-444C16A5075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2000" r="12445"/>
          <a:stretch/>
        </p:blipFill>
        <p:spPr bwMode="auto">
          <a:xfrm>
            <a:off x="3653834" y="3234751"/>
            <a:ext cx="624409" cy="548640"/>
          </a:xfrm>
          <a:prstGeom prst="rect">
            <a:avLst/>
          </a:prstGeom>
          <a:noFill/>
          <a:ln>
            <a:noFill/>
          </a:ln>
          <a:extLst>
            <a:ext uri="{53640926-AAD7-44D8-BBD7-CCE9431645EC}">
              <a14:shadowObscured xmlns:a14="http://schemas.microsoft.com/office/drawing/2010/main"/>
            </a:ext>
          </a:extLst>
        </p:spPr>
      </p:pic>
      <p:pic>
        <p:nvPicPr>
          <p:cNvPr id="135" name="Picture 134" descr="C:\Users\scottal2\AppData\Local\Microsoft\Windows\Temporary Internet Files\Content.Outlook\4TFCHQLM\LabHeadshot.jpg">
            <a:extLst>
              <a:ext uri="{FF2B5EF4-FFF2-40B4-BE49-F238E27FC236}">
                <a16:creationId xmlns:a16="http://schemas.microsoft.com/office/drawing/2014/main" id="{2EFB0E9E-B616-4405-8053-291622CE2F2C}"/>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080858" y="1960481"/>
            <a:ext cx="427393" cy="640080"/>
          </a:xfrm>
          <a:prstGeom prst="rect">
            <a:avLst/>
          </a:prstGeom>
          <a:noFill/>
          <a:ln>
            <a:noFill/>
          </a:ln>
        </p:spPr>
      </p:pic>
    </p:spTree>
    <p:extLst>
      <p:ext uri="{BB962C8B-B14F-4D97-AF65-F5344CB8AC3E}">
        <p14:creationId xmlns:p14="http://schemas.microsoft.com/office/powerpoint/2010/main" val="43516189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1789" y="1100403"/>
            <a:ext cx="803663" cy="369332"/>
            <a:chOff x="235267" y="1571908"/>
            <a:chExt cx="803663" cy="369332"/>
          </a:xfrm>
        </p:grpSpPr>
        <p:sp>
          <p:nvSpPr>
            <p:cNvPr id="44" name="5-Point Star 43"/>
            <p:cNvSpPr/>
            <p:nvPr/>
          </p:nvSpPr>
          <p:spPr>
            <a:xfrm>
              <a:off x="235267" y="1687388"/>
              <a:ext cx="137160" cy="13716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6569" y="1571908"/>
              <a:ext cx="662361" cy="369332"/>
            </a:xfrm>
            <a:prstGeom prst="rect">
              <a:avLst/>
            </a:prstGeom>
            <a:noFill/>
          </p:spPr>
          <p:txBody>
            <a:bodyPr wrap="none" rtlCol="0">
              <a:spAutoFit/>
            </a:bodyPr>
            <a:lstStyle/>
            <a:p>
              <a:r>
                <a:rPr lang="en-US" dirty="0"/>
                <a:t>CSBC</a:t>
              </a:r>
            </a:p>
          </p:txBody>
        </p:sp>
      </p:grpSp>
      <p:grpSp>
        <p:nvGrpSpPr>
          <p:cNvPr id="48" name="Group 47"/>
          <p:cNvGrpSpPr>
            <a:grpSpLocks noChangeAspect="1"/>
          </p:cNvGrpSpPr>
          <p:nvPr/>
        </p:nvGrpSpPr>
        <p:grpSpPr>
          <a:xfrm>
            <a:off x="0" y="-7937"/>
            <a:ext cx="9144000" cy="1021812"/>
            <a:chOff x="1" y="1120441"/>
            <a:chExt cx="9143999" cy="1021812"/>
          </a:xfrm>
        </p:grpSpPr>
        <p:pic>
          <p:nvPicPr>
            <p:cNvPr id="4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0" name="Picture 49"/>
            <p:cNvPicPr>
              <a:picLocks noChangeAspect="1"/>
            </p:cNvPicPr>
            <p:nvPr/>
          </p:nvPicPr>
          <p:blipFill rotWithShape="1">
            <a:blip r:embed="rId3"/>
            <a:srcRect l="52899" r="8686"/>
            <a:stretch/>
          </p:blipFill>
          <p:spPr>
            <a:xfrm>
              <a:off x="1" y="1120441"/>
              <a:ext cx="4580466" cy="993628"/>
            </a:xfrm>
            <a:prstGeom prst="rect">
              <a:avLst/>
            </a:prstGeom>
          </p:spPr>
        </p:pic>
      </p:grpSp>
      <p:grpSp>
        <p:nvGrpSpPr>
          <p:cNvPr id="2" name="Group 1"/>
          <p:cNvGrpSpPr/>
          <p:nvPr/>
        </p:nvGrpSpPr>
        <p:grpSpPr>
          <a:xfrm>
            <a:off x="167363" y="1327087"/>
            <a:ext cx="967627" cy="369332"/>
            <a:chOff x="7550462" y="1571908"/>
            <a:chExt cx="967627" cy="369332"/>
          </a:xfrm>
        </p:grpSpPr>
        <p:sp>
          <p:nvSpPr>
            <p:cNvPr id="53" name="5-Point Star 52"/>
            <p:cNvSpPr/>
            <p:nvPr/>
          </p:nvSpPr>
          <p:spPr>
            <a:xfrm>
              <a:off x="7550462" y="1687388"/>
              <a:ext cx="137160" cy="13716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7684206" y="1571908"/>
              <a:ext cx="833883" cy="369332"/>
            </a:xfrm>
            <a:prstGeom prst="rect">
              <a:avLst/>
            </a:prstGeom>
            <a:noFill/>
          </p:spPr>
          <p:txBody>
            <a:bodyPr wrap="none" rtlCol="0">
              <a:spAutoFit/>
            </a:bodyPr>
            <a:lstStyle/>
            <a:p>
              <a:r>
                <a:rPr lang="en-US" dirty="0"/>
                <a:t>PS-ON </a:t>
              </a:r>
            </a:p>
          </p:txBody>
        </p:sp>
      </p:grpSp>
      <p:grpSp>
        <p:nvGrpSpPr>
          <p:cNvPr id="103" name="Group 102"/>
          <p:cNvGrpSpPr/>
          <p:nvPr/>
        </p:nvGrpSpPr>
        <p:grpSpPr>
          <a:xfrm>
            <a:off x="525415" y="1061006"/>
            <a:ext cx="8190063" cy="4082494"/>
            <a:chOff x="763954" y="965594"/>
            <a:chExt cx="8190063" cy="4082494"/>
          </a:xfrm>
        </p:grpSpPr>
        <p:sp>
          <p:nvSpPr>
            <p:cNvPr id="107" name="TextBox 106"/>
            <p:cNvSpPr txBox="1"/>
            <p:nvPr/>
          </p:nvSpPr>
          <p:spPr>
            <a:xfrm>
              <a:off x="4777657" y="4242341"/>
              <a:ext cx="918072" cy="307777"/>
            </a:xfrm>
            <a:prstGeom prst="rect">
              <a:avLst/>
            </a:prstGeom>
            <a:noFill/>
          </p:spPr>
          <p:txBody>
            <a:bodyPr wrap="none" rtlCol="0">
              <a:spAutoFit/>
            </a:bodyPr>
            <a:lstStyle/>
            <a:p>
              <a:r>
                <a:rPr lang="en-US" sz="1400" dirty="0">
                  <a:solidFill>
                    <a:srgbClr val="EEB500"/>
                  </a:solidFill>
                </a:rPr>
                <a:t>Breelyn K.</a:t>
              </a:r>
            </a:p>
          </p:txBody>
        </p:sp>
        <p:grpSp>
          <p:nvGrpSpPr>
            <p:cNvPr id="9" name="Group 8"/>
            <p:cNvGrpSpPr/>
            <p:nvPr/>
          </p:nvGrpSpPr>
          <p:grpSpPr>
            <a:xfrm>
              <a:off x="1332901" y="965594"/>
              <a:ext cx="6088996" cy="4082494"/>
              <a:chOff x="1603846" y="1267813"/>
              <a:chExt cx="5324475" cy="3505200"/>
            </a:xfrm>
          </p:grpSpPr>
          <p:pic>
            <p:nvPicPr>
              <p:cNvPr id="1030" name="Picture 6" descr="http://www.worldatlas.com/webimage/countrys/namerica/usstates/usa50ou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846" y="1267813"/>
                <a:ext cx="532447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5-Point Star 4"/>
              <p:cNvSpPr/>
              <p:nvPr/>
            </p:nvSpPr>
            <p:spPr>
              <a:xfrm>
                <a:off x="2214486" y="265472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6363410" y="213148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5-Point Star 12"/>
              <p:cNvSpPr/>
              <p:nvPr/>
            </p:nvSpPr>
            <p:spPr>
              <a:xfrm>
                <a:off x="6585503"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5-Point Star 55"/>
              <p:cNvSpPr/>
              <p:nvPr/>
            </p:nvSpPr>
            <p:spPr>
              <a:xfrm>
                <a:off x="5162535" y="2327891"/>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5-Point Star 56"/>
              <p:cNvSpPr/>
              <p:nvPr/>
            </p:nvSpPr>
            <p:spPr>
              <a:xfrm>
                <a:off x="5947348" y="389297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5-Point Star 57"/>
              <p:cNvSpPr/>
              <p:nvPr/>
            </p:nvSpPr>
            <p:spPr>
              <a:xfrm>
                <a:off x="6195094" y="223391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5-Point Star 58"/>
              <p:cNvSpPr/>
              <p:nvPr/>
            </p:nvSpPr>
            <p:spPr>
              <a:xfrm>
                <a:off x="6395326" y="2246867"/>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5-Point Star 64"/>
              <p:cNvSpPr/>
              <p:nvPr/>
            </p:nvSpPr>
            <p:spPr>
              <a:xfrm>
                <a:off x="4681700"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5-Point Star 66"/>
              <p:cNvSpPr/>
              <p:nvPr/>
            </p:nvSpPr>
            <p:spPr>
              <a:xfrm>
                <a:off x="4587484" y="3958320"/>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5-Point Star 67"/>
              <p:cNvSpPr/>
              <p:nvPr/>
            </p:nvSpPr>
            <p:spPr>
              <a:xfrm>
                <a:off x="6273332" y="240326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5-Point Star 63"/>
              <p:cNvSpPr/>
              <p:nvPr/>
            </p:nvSpPr>
            <p:spPr>
              <a:xfrm>
                <a:off x="6117131"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5-Point Star 63"/>
              <p:cNvSpPr/>
              <p:nvPr/>
            </p:nvSpPr>
            <p:spPr>
              <a:xfrm>
                <a:off x="6526201" y="217720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5-Point Star 63"/>
              <p:cNvSpPr/>
              <p:nvPr/>
            </p:nvSpPr>
            <p:spPr>
              <a:xfrm>
                <a:off x="6480481" y="2050352"/>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5-Point Star 61"/>
              <p:cNvSpPr/>
              <p:nvPr/>
            </p:nvSpPr>
            <p:spPr>
              <a:xfrm>
                <a:off x="4527721" y="4039995"/>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5-Point Star 4">
                <a:extLst>
                  <a:ext uri="{FF2B5EF4-FFF2-40B4-BE49-F238E27FC236}">
                    <a16:creationId xmlns:a16="http://schemas.microsoft.com/office/drawing/2014/main" id="{8EEC12F5-E10E-4D87-BC05-B9DF3B11AF17}"/>
                  </a:ext>
                </a:extLst>
              </p:cNvPr>
              <p:cNvSpPr/>
              <p:nvPr/>
            </p:nvSpPr>
            <p:spPr>
              <a:xfrm>
                <a:off x="2305926"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5-Point Star 4">
                <a:extLst>
                  <a:ext uri="{FF2B5EF4-FFF2-40B4-BE49-F238E27FC236}">
                    <a16:creationId xmlns:a16="http://schemas.microsoft.com/office/drawing/2014/main" id="{853CFAD6-98FD-460A-AB55-DD871519700E}"/>
                  </a:ext>
                </a:extLst>
              </p:cNvPr>
              <p:cNvSpPr/>
              <p:nvPr/>
            </p:nvSpPr>
            <p:spPr>
              <a:xfrm>
                <a:off x="2603846" y="319668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5-Point Star 61">
                <a:extLst>
                  <a:ext uri="{FF2B5EF4-FFF2-40B4-BE49-F238E27FC236}">
                    <a16:creationId xmlns:a16="http://schemas.microsoft.com/office/drawing/2014/main" id="{F4A4E630-BC88-487D-BE19-71D415812A3B}"/>
                  </a:ext>
                </a:extLst>
              </p:cNvPr>
              <p:cNvSpPr/>
              <p:nvPr/>
            </p:nvSpPr>
            <p:spPr>
              <a:xfrm>
                <a:off x="4345038" y="384439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5-Point Star 4">
                <a:extLst>
                  <a:ext uri="{FF2B5EF4-FFF2-40B4-BE49-F238E27FC236}">
                    <a16:creationId xmlns:a16="http://schemas.microsoft.com/office/drawing/2014/main" id="{07E4F7D4-977A-4829-ABB5-389DA23BF035}"/>
                  </a:ext>
                </a:extLst>
              </p:cNvPr>
              <p:cNvSpPr/>
              <p:nvPr/>
            </p:nvSpPr>
            <p:spPr>
              <a:xfrm>
                <a:off x="2430785" y="3102087"/>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5-Point Star 4">
                <a:extLst>
                  <a:ext uri="{FF2B5EF4-FFF2-40B4-BE49-F238E27FC236}">
                    <a16:creationId xmlns:a16="http://schemas.microsoft.com/office/drawing/2014/main" id="{95EEC427-6A0F-45A6-9C8A-B9F16240E096}"/>
                  </a:ext>
                </a:extLst>
              </p:cNvPr>
              <p:cNvSpPr/>
              <p:nvPr/>
            </p:nvSpPr>
            <p:spPr>
              <a:xfrm>
                <a:off x="5401035" y="305086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a:endCxn id="95" idx="1"/>
            </p:cNvCxnSpPr>
            <p:nvPr/>
          </p:nvCxnSpPr>
          <p:spPr>
            <a:xfrm flipV="1">
              <a:off x="7134425" y="1520750"/>
              <a:ext cx="590328" cy="191420"/>
            </a:xfrm>
            <a:prstGeom prst="line">
              <a:avLst/>
            </a:prstGeom>
            <a:ln w="12700">
              <a:solidFill>
                <a:schemeClr val="accent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106" idx="1"/>
            </p:cNvCxnSpPr>
            <p:nvPr/>
          </p:nvCxnSpPr>
          <p:spPr>
            <a:xfrm>
              <a:off x="6440109" y="4106098"/>
              <a:ext cx="731690" cy="53074"/>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cxnSpLocks/>
            </p:cNvCxnSpPr>
            <p:nvPr/>
          </p:nvCxnSpPr>
          <p:spPr>
            <a:xfrm>
              <a:off x="4884988" y="4205718"/>
              <a:ext cx="243958" cy="10484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326025" y="1645411"/>
              <a:ext cx="492013" cy="23160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038065" y="2288720"/>
              <a:ext cx="337949" cy="165799"/>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6944596" y="2197311"/>
              <a:ext cx="477581" cy="500500"/>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775872" y="2448770"/>
              <a:ext cx="358553" cy="77450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6404639" y="2170901"/>
              <a:ext cx="163242" cy="82612"/>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191710" y="1717683"/>
              <a:ext cx="316697" cy="15123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a:endCxn id="97" idx="1"/>
            </p:cNvCxnSpPr>
            <p:nvPr/>
          </p:nvCxnSpPr>
          <p:spPr>
            <a:xfrm>
              <a:off x="7049166" y="1980639"/>
              <a:ext cx="479618" cy="3104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endCxn id="98" idx="1"/>
            </p:cNvCxnSpPr>
            <p:nvPr/>
          </p:nvCxnSpPr>
          <p:spPr>
            <a:xfrm>
              <a:off x="7073075" y="2152507"/>
              <a:ext cx="1170491" cy="783779"/>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666140" y="1381495"/>
              <a:ext cx="157430" cy="55786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45798" y="2663763"/>
              <a:ext cx="562874" cy="172261"/>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724753" y="1366861"/>
              <a:ext cx="917559" cy="307777"/>
            </a:xfrm>
            <a:prstGeom prst="rect">
              <a:avLst/>
            </a:prstGeom>
            <a:noFill/>
          </p:spPr>
          <p:txBody>
            <a:bodyPr wrap="none" rtlCol="0">
              <a:spAutoFit/>
            </a:bodyPr>
            <a:lstStyle/>
            <a:p>
              <a:r>
                <a:rPr lang="en-US" sz="1400" dirty="0">
                  <a:solidFill>
                    <a:schemeClr val="accent1"/>
                  </a:solidFill>
                </a:rPr>
                <a:t>Ryland M.</a:t>
              </a:r>
            </a:p>
          </p:txBody>
        </p:sp>
        <p:sp>
          <p:nvSpPr>
            <p:cNvPr id="97" name="TextBox 96"/>
            <p:cNvSpPr txBox="1"/>
            <p:nvPr/>
          </p:nvSpPr>
          <p:spPr>
            <a:xfrm>
              <a:off x="7528784" y="1857790"/>
              <a:ext cx="829651" cy="307777"/>
            </a:xfrm>
            <a:prstGeom prst="rect">
              <a:avLst/>
            </a:prstGeom>
            <a:noFill/>
          </p:spPr>
          <p:txBody>
            <a:bodyPr wrap="none" rtlCol="0">
              <a:spAutoFit/>
            </a:bodyPr>
            <a:lstStyle/>
            <a:p>
              <a:r>
                <a:rPr lang="en-US" sz="1400" dirty="0">
                  <a:solidFill>
                    <a:schemeClr val="accent1"/>
                  </a:solidFill>
                </a:rPr>
                <a:t>Edwin N.</a:t>
              </a:r>
            </a:p>
          </p:txBody>
        </p:sp>
        <p:sp>
          <p:nvSpPr>
            <p:cNvPr id="98" name="TextBox 97"/>
            <p:cNvSpPr txBox="1"/>
            <p:nvPr/>
          </p:nvSpPr>
          <p:spPr>
            <a:xfrm>
              <a:off x="8243566" y="2782397"/>
              <a:ext cx="710451" cy="307777"/>
            </a:xfrm>
            <a:prstGeom prst="rect">
              <a:avLst/>
            </a:prstGeom>
            <a:noFill/>
          </p:spPr>
          <p:txBody>
            <a:bodyPr wrap="none" rtlCol="0">
              <a:spAutoFit/>
            </a:bodyPr>
            <a:lstStyle/>
            <a:p>
              <a:r>
                <a:rPr lang="en-US" sz="1400" dirty="0">
                  <a:solidFill>
                    <a:schemeClr val="accent1"/>
                  </a:solidFill>
                </a:rPr>
                <a:t>Ruth K.</a:t>
              </a:r>
            </a:p>
          </p:txBody>
        </p:sp>
        <p:sp>
          <p:nvSpPr>
            <p:cNvPr id="99" name="TextBox 98"/>
            <p:cNvSpPr txBox="1"/>
            <p:nvPr/>
          </p:nvSpPr>
          <p:spPr>
            <a:xfrm>
              <a:off x="6207170" y="1125555"/>
              <a:ext cx="905248" cy="307777"/>
            </a:xfrm>
            <a:prstGeom prst="rect">
              <a:avLst/>
            </a:prstGeom>
            <a:noFill/>
          </p:spPr>
          <p:txBody>
            <a:bodyPr wrap="none" rtlCol="0">
              <a:spAutoFit/>
            </a:bodyPr>
            <a:lstStyle/>
            <a:p>
              <a:r>
                <a:rPr lang="en-US" sz="1400" dirty="0">
                  <a:solidFill>
                    <a:schemeClr val="accent1"/>
                  </a:solidFill>
                </a:rPr>
                <a:t>Nathan R.</a:t>
              </a:r>
            </a:p>
          </p:txBody>
        </p:sp>
        <p:sp>
          <p:nvSpPr>
            <p:cNvPr id="100" name="TextBox 99"/>
            <p:cNvSpPr txBox="1"/>
            <p:nvPr/>
          </p:nvSpPr>
          <p:spPr>
            <a:xfrm>
              <a:off x="3552170" y="4185718"/>
              <a:ext cx="951351" cy="307777"/>
            </a:xfrm>
            <a:prstGeom prst="rect">
              <a:avLst/>
            </a:prstGeom>
            <a:noFill/>
          </p:spPr>
          <p:txBody>
            <a:bodyPr wrap="none" rtlCol="0">
              <a:spAutoFit/>
            </a:bodyPr>
            <a:lstStyle/>
            <a:p>
              <a:r>
                <a:rPr lang="en-US" sz="1400" dirty="0">
                  <a:solidFill>
                    <a:schemeClr val="accent1"/>
                  </a:solidFill>
                </a:rPr>
                <a:t> Morgan T.</a:t>
              </a:r>
            </a:p>
          </p:txBody>
        </p:sp>
        <p:sp>
          <p:nvSpPr>
            <p:cNvPr id="101" name="TextBox 100"/>
            <p:cNvSpPr txBox="1"/>
            <p:nvPr/>
          </p:nvSpPr>
          <p:spPr>
            <a:xfrm>
              <a:off x="763954" y="2673318"/>
              <a:ext cx="723340" cy="307777"/>
            </a:xfrm>
            <a:prstGeom prst="rect">
              <a:avLst/>
            </a:prstGeom>
            <a:noFill/>
          </p:spPr>
          <p:txBody>
            <a:bodyPr wrap="none" rtlCol="0">
              <a:spAutoFit/>
            </a:bodyPr>
            <a:lstStyle/>
            <a:p>
              <a:r>
                <a:rPr lang="en-US" sz="1400" dirty="0">
                  <a:solidFill>
                    <a:schemeClr val="accent1"/>
                  </a:solidFill>
                </a:rPr>
                <a:t>Alex W.</a:t>
              </a:r>
            </a:p>
          </p:txBody>
        </p:sp>
        <p:sp>
          <p:nvSpPr>
            <p:cNvPr id="104" name="TextBox 103"/>
            <p:cNvSpPr txBox="1"/>
            <p:nvPr/>
          </p:nvSpPr>
          <p:spPr>
            <a:xfrm>
              <a:off x="7073648" y="2663763"/>
              <a:ext cx="954749" cy="307777"/>
            </a:xfrm>
            <a:prstGeom prst="rect">
              <a:avLst/>
            </a:prstGeom>
            <a:noFill/>
          </p:spPr>
          <p:txBody>
            <a:bodyPr wrap="none" rtlCol="0">
              <a:spAutoFit/>
            </a:bodyPr>
            <a:lstStyle/>
            <a:p>
              <a:r>
                <a:rPr lang="en-US" sz="1400" dirty="0">
                  <a:solidFill>
                    <a:srgbClr val="EEB500"/>
                  </a:solidFill>
                </a:rPr>
                <a:t>Morgan G.</a:t>
              </a:r>
            </a:p>
          </p:txBody>
        </p:sp>
        <p:sp>
          <p:nvSpPr>
            <p:cNvPr id="105" name="TextBox 104"/>
            <p:cNvSpPr txBox="1"/>
            <p:nvPr/>
          </p:nvSpPr>
          <p:spPr>
            <a:xfrm>
              <a:off x="6605676" y="3122680"/>
              <a:ext cx="884538" cy="307777"/>
            </a:xfrm>
            <a:prstGeom prst="rect">
              <a:avLst/>
            </a:prstGeom>
            <a:noFill/>
          </p:spPr>
          <p:txBody>
            <a:bodyPr wrap="none" rtlCol="0">
              <a:spAutoFit/>
            </a:bodyPr>
            <a:lstStyle/>
            <a:p>
              <a:r>
                <a:rPr lang="en-US" sz="1400" dirty="0">
                  <a:solidFill>
                    <a:srgbClr val="EEB500"/>
                  </a:solidFill>
                </a:rPr>
                <a:t>Sydney C.</a:t>
              </a:r>
            </a:p>
          </p:txBody>
        </p:sp>
        <p:sp>
          <p:nvSpPr>
            <p:cNvPr id="106" name="TextBox 105"/>
            <p:cNvSpPr txBox="1"/>
            <p:nvPr/>
          </p:nvSpPr>
          <p:spPr>
            <a:xfrm>
              <a:off x="7171799" y="4005283"/>
              <a:ext cx="752707" cy="307777"/>
            </a:xfrm>
            <a:prstGeom prst="rect">
              <a:avLst/>
            </a:prstGeom>
            <a:noFill/>
          </p:spPr>
          <p:txBody>
            <a:bodyPr wrap="none" rtlCol="0">
              <a:spAutoFit/>
            </a:bodyPr>
            <a:lstStyle/>
            <a:p>
              <a:r>
                <a:rPr lang="en-US" sz="1400" dirty="0">
                  <a:solidFill>
                    <a:srgbClr val="EEB500"/>
                  </a:solidFill>
                </a:rPr>
                <a:t>Mina D.</a:t>
              </a:r>
            </a:p>
          </p:txBody>
        </p:sp>
        <p:sp>
          <p:nvSpPr>
            <p:cNvPr id="108" name="TextBox 107"/>
            <p:cNvSpPr txBox="1"/>
            <p:nvPr/>
          </p:nvSpPr>
          <p:spPr>
            <a:xfrm>
              <a:off x="2934042" y="1012163"/>
              <a:ext cx="910890" cy="738664"/>
            </a:xfrm>
            <a:prstGeom prst="rect">
              <a:avLst/>
            </a:prstGeom>
            <a:solidFill>
              <a:schemeClr val="bg1"/>
            </a:solidFill>
          </p:spPr>
          <p:txBody>
            <a:bodyPr wrap="none" rtlCol="0">
              <a:spAutoFit/>
            </a:bodyPr>
            <a:lstStyle/>
            <a:p>
              <a:r>
                <a:rPr lang="en-US" sz="1400" dirty="0">
                  <a:solidFill>
                    <a:srgbClr val="EEB500"/>
                  </a:solidFill>
                </a:rPr>
                <a:t>Maggie B.</a:t>
              </a:r>
            </a:p>
            <a:p>
              <a:r>
                <a:rPr lang="en-US" sz="1400" dirty="0">
                  <a:solidFill>
                    <a:srgbClr val="00B050"/>
                  </a:solidFill>
                </a:rPr>
                <a:t>Marcus K.</a:t>
              </a:r>
            </a:p>
            <a:p>
              <a:r>
                <a:rPr lang="en-US" sz="1400" dirty="0">
                  <a:solidFill>
                    <a:srgbClr val="00B050"/>
                  </a:solidFill>
                </a:rPr>
                <a:t>Katelyn S.</a:t>
              </a:r>
            </a:p>
          </p:txBody>
        </p:sp>
        <p:sp>
          <p:nvSpPr>
            <p:cNvPr id="110" name="TextBox 109"/>
            <p:cNvSpPr txBox="1"/>
            <p:nvPr/>
          </p:nvSpPr>
          <p:spPr>
            <a:xfrm>
              <a:off x="5681143" y="1438333"/>
              <a:ext cx="858953" cy="307777"/>
            </a:xfrm>
            <a:prstGeom prst="rect">
              <a:avLst/>
            </a:prstGeom>
            <a:solidFill>
              <a:schemeClr val="bg1"/>
            </a:solidFill>
          </p:spPr>
          <p:txBody>
            <a:bodyPr wrap="none" rtlCol="0">
              <a:spAutoFit/>
            </a:bodyPr>
            <a:lstStyle/>
            <a:p>
              <a:r>
                <a:rPr lang="en-US" sz="1400" dirty="0">
                  <a:solidFill>
                    <a:srgbClr val="EEB500"/>
                  </a:solidFill>
                </a:rPr>
                <a:t>Tiffany C.</a:t>
              </a:r>
            </a:p>
          </p:txBody>
        </p:sp>
        <p:sp>
          <p:nvSpPr>
            <p:cNvPr id="111" name="TextBox 110"/>
            <p:cNvSpPr txBox="1"/>
            <p:nvPr/>
          </p:nvSpPr>
          <p:spPr>
            <a:xfrm>
              <a:off x="5745318" y="2222196"/>
              <a:ext cx="686213" cy="307777"/>
            </a:xfrm>
            <a:prstGeom prst="rect">
              <a:avLst/>
            </a:prstGeom>
            <a:solidFill>
              <a:schemeClr val="bg1"/>
            </a:solidFill>
          </p:spPr>
          <p:txBody>
            <a:bodyPr wrap="none" rtlCol="0">
              <a:spAutoFit/>
            </a:bodyPr>
            <a:lstStyle/>
            <a:p>
              <a:r>
                <a:rPr lang="en-US" sz="1400" dirty="0">
                  <a:solidFill>
                    <a:srgbClr val="EEB500"/>
                  </a:solidFill>
                </a:rPr>
                <a:t>Kalia P.</a:t>
              </a:r>
            </a:p>
          </p:txBody>
        </p:sp>
        <p:cxnSp>
          <p:nvCxnSpPr>
            <p:cNvPr id="96" name="Straight Connector 95">
              <a:extLst>
                <a:ext uri="{FF2B5EF4-FFF2-40B4-BE49-F238E27FC236}">
                  <a16:creationId xmlns:a16="http://schemas.microsoft.com/office/drawing/2014/main" id="{937FB472-CC73-4542-91FC-C3406033B235}"/>
                </a:ext>
              </a:extLst>
            </p:cNvPr>
            <p:cNvCxnSpPr>
              <a:cxnSpLocks/>
            </p:cNvCxnSpPr>
            <p:nvPr/>
          </p:nvCxnSpPr>
          <p:spPr>
            <a:xfrm flipV="1">
              <a:off x="4420762" y="4281809"/>
              <a:ext cx="239810" cy="97552"/>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6F885D3-4E11-46FC-A7F0-87D5AB67EB8B}"/>
                </a:ext>
              </a:extLst>
            </p:cNvPr>
            <p:cNvCxnSpPr>
              <a:cxnSpLocks/>
            </p:cNvCxnSpPr>
            <p:nvPr/>
          </p:nvCxnSpPr>
          <p:spPr>
            <a:xfrm>
              <a:off x="1814068" y="1762430"/>
              <a:ext cx="262636" cy="2368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CA40DF1-736F-4FCA-A5A4-96501F31C565}"/>
                </a:ext>
              </a:extLst>
            </p:cNvPr>
            <p:cNvSpPr txBox="1"/>
            <p:nvPr/>
          </p:nvSpPr>
          <p:spPr>
            <a:xfrm>
              <a:off x="1041984" y="1506322"/>
              <a:ext cx="829073" cy="523220"/>
            </a:xfrm>
            <a:prstGeom prst="rect">
              <a:avLst/>
            </a:prstGeom>
            <a:noFill/>
          </p:spPr>
          <p:txBody>
            <a:bodyPr wrap="none" rtlCol="0">
              <a:spAutoFit/>
            </a:bodyPr>
            <a:lstStyle/>
            <a:p>
              <a:r>
                <a:rPr lang="en-US" sz="1400" dirty="0" err="1">
                  <a:solidFill>
                    <a:srgbClr val="00B050"/>
                  </a:solidFill>
                </a:rPr>
                <a:t>Beril</a:t>
              </a:r>
              <a:r>
                <a:rPr lang="en-US" sz="1400" dirty="0">
                  <a:solidFill>
                    <a:srgbClr val="00B050"/>
                  </a:solidFill>
                </a:rPr>
                <a:t> T.</a:t>
              </a:r>
            </a:p>
            <a:p>
              <a:r>
                <a:rPr lang="en-US" sz="1400" dirty="0">
                  <a:solidFill>
                    <a:schemeClr val="accent1"/>
                  </a:solidFill>
                </a:rPr>
                <a:t>James H.</a:t>
              </a:r>
            </a:p>
          </p:txBody>
        </p:sp>
        <p:cxnSp>
          <p:nvCxnSpPr>
            <p:cNvPr id="127" name="Straight Connector 126">
              <a:extLst>
                <a:ext uri="{FF2B5EF4-FFF2-40B4-BE49-F238E27FC236}">
                  <a16:creationId xmlns:a16="http://schemas.microsoft.com/office/drawing/2014/main" id="{7869EAC6-9B48-4774-867B-DD3160059C92}"/>
                </a:ext>
              </a:extLst>
            </p:cNvPr>
            <p:cNvCxnSpPr>
              <a:cxnSpLocks/>
            </p:cNvCxnSpPr>
            <p:nvPr/>
          </p:nvCxnSpPr>
          <p:spPr>
            <a:xfrm flipV="1">
              <a:off x="2331142" y="3365778"/>
              <a:ext cx="177118" cy="531383"/>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9712EEFA-9926-49F1-96BF-E1240919C789}"/>
                </a:ext>
              </a:extLst>
            </p:cNvPr>
            <p:cNvSpPr txBox="1"/>
            <p:nvPr/>
          </p:nvSpPr>
          <p:spPr>
            <a:xfrm>
              <a:off x="1648284" y="3839688"/>
              <a:ext cx="990977" cy="307777"/>
            </a:xfrm>
            <a:prstGeom prst="rect">
              <a:avLst/>
            </a:prstGeom>
            <a:noFill/>
          </p:spPr>
          <p:txBody>
            <a:bodyPr wrap="none" rtlCol="0">
              <a:spAutoFit/>
            </a:bodyPr>
            <a:lstStyle/>
            <a:p>
              <a:r>
                <a:rPr lang="en-US" sz="1400" dirty="0">
                  <a:solidFill>
                    <a:schemeClr val="accent1"/>
                  </a:solidFill>
                </a:rPr>
                <a:t>Manisha K.</a:t>
              </a:r>
            </a:p>
          </p:txBody>
        </p:sp>
        <p:cxnSp>
          <p:nvCxnSpPr>
            <p:cNvPr id="132" name="Straight Connector 131">
              <a:extLst>
                <a:ext uri="{FF2B5EF4-FFF2-40B4-BE49-F238E27FC236}">
                  <a16:creationId xmlns:a16="http://schemas.microsoft.com/office/drawing/2014/main" id="{3F61EF40-F5F5-48F3-8CC6-2CF280D9A3B9}"/>
                </a:ext>
              </a:extLst>
            </p:cNvPr>
            <p:cNvCxnSpPr>
              <a:cxnSpLocks/>
            </p:cNvCxnSpPr>
            <p:nvPr/>
          </p:nvCxnSpPr>
          <p:spPr>
            <a:xfrm>
              <a:off x="4327765" y="3875524"/>
              <a:ext cx="145970" cy="9667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2ED233E2-A3C2-47E1-A57A-8BFE0A3361F9}"/>
                </a:ext>
              </a:extLst>
            </p:cNvPr>
            <p:cNvSpPr txBox="1"/>
            <p:nvPr/>
          </p:nvSpPr>
          <p:spPr>
            <a:xfrm>
              <a:off x="3819576" y="3641886"/>
              <a:ext cx="801438" cy="307777"/>
            </a:xfrm>
            <a:prstGeom prst="rect">
              <a:avLst/>
            </a:prstGeom>
            <a:noFill/>
          </p:spPr>
          <p:txBody>
            <a:bodyPr wrap="none" rtlCol="0">
              <a:spAutoFit/>
            </a:bodyPr>
            <a:lstStyle/>
            <a:p>
              <a:r>
                <a:rPr lang="en-US" sz="1400" dirty="0">
                  <a:solidFill>
                    <a:schemeClr val="accent1"/>
                  </a:solidFill>
                </a:rPr>
                <a:t>Justin G.</a:t>
              </a:r>
            </a:p>
          </p:txBody>
        </p:sp>
        <p:cxnSp>
          <p:nvCxnSpPr>
            <p:cNvPr id="87" name="Straight Connector 86">
              <a:extLst>
                <a:ext uri="{FF2B5EF4-FFF2-40B4-BE49-F238E27FC236}">
                  <a16:creationId xmlns:a16="http://schemas.microsoft.com/office/drawing/2014/main" id="{245471C3-494A-4E9F-860A-556432151824}"/>
                </a:ext>
              </a:extLst>
            </p:cNvPr>
            <p:cNvCxnSpPr>
              <a:cxnSpLocks/>
            </p:cNvCxnSpPr>
            <p:nvPr/>
          </p:nvCxnSpPr>
          <p:spPr>
            <a:xfrm flipV="1">
              <a:off x="2373128" y="2977037"/>
              <a:ext cx="30584" cy="10991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DAEFE70-F072-48B3-9629-691BA1ED5A0A}"/>
                </a:ext>
              </a:extLst>
            </p:cNvPr>
            <p:cNvCxnSpPr>
              <a:cxnSpLocks/>
            </p:cNvCxnSpPr>
            <p:nvPr/>
          </p:nvCxnSpPr>
          <p:spPr>
            <a:xfrm flipH="1" flipV="1">
              <a:off x="5728319" y="3166650"/>
              <a:ext cx="16999" cy="141446"/>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pic>
        <p:nvPicPr>
          <p:cNvPr id="109" name="Picture 108" descr="C:\Users\scottal2\AppData\Local\Microsoft\Windows\Temporary Internet Files\Content.Outlook\4TFCHQLM\IMG_3514.jpeg">
            <a:extLst>
              <a:ext uri="{FF2B5EF4-FFF2-40B4-BE49-F238E27FC236}">
                <a16:creationId xmlns:a16="http://schemas.microsoft.com/office/drawing/2014/main" id="{009537BE-528E-4D38-BB11-9AE4C5A5AE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9921" y="4545940"/>
            <a:ext cx="492016" cy="548640"/>
          </a:xfrm>
          <a:prstGeom prst="rect">
            <a:avLst/>
          </a:prstGeom>
          <a:noFill/>
          <a:ln>
            <a:noFill/>
          </a:ln>
        </p:spPr>
      </p:pic>
      <p:pic>
        <p:nvPicPr>
          <p:cNvPr id="112" name="Picture 111" descr="cid:ii_jh7ufuqz1_16364757110205b7">
            <a:extLst>
              <a:ext uri="{FF2B5EF4-FFF2-40B4-BE49-F238E27FC236}">
                <a16:creationId xmlns:a16="http://schemas.microsoft.com/office/drawing/2014/main" id="{66359CE5-33D3-4C75-B5E8-1B6F0511D922}"/>
              </a:ext>
            </a:extLst>
          </p:cNvPr>
          <p:cNvPicPr/>
          <p:nvPr/>
        </p:nvPicPr>
        <p:blipFill rotWithShape="1">
          <a:blip r:embed="rId6" r:link="rId7" cstate="print">
            <a:extLst>
              <a:ext uri="{28A0092B-C50C-407E-A947-70E740481C1C}">
                <a14:useLocalDpi xmlns:a14="http://schemas.microsoft.com/office/drawing/2010/main" val="0"/>
              </a:ext>
            </a:extLst>
          </a:blip>
          <a:srcRect t="20386" r="10330" b="13223"/>
          <a:stretch>
            <a:fillRect/>
          </a:stretch>
        </p:blipFill>
        <p:spPr bwMode="auto">
          <a:xfrm>
            <a:off x="8119896" y="3119007"/>
            <a:ext cx="480712" cy="569002"/>
          </a:xfrm>
          <a:prstGeom prst="rect">
            <a:avLst/>
          </a:prstGeom>
          <a:noFill/>
          <a:ln>
            <a:noFill/>
          </a:ln>
          <a:extLst>
            <a:ext uri="{53640926-AAD7-44D8-BBD7-CCE9431645EC}">
              <a14:shadowObscured xmlns:a14="http://schemas.microsoft.com/office/drawing/2010/main"/>
            </a:ext>
          </a:extLst>
        </p:spPr>
      </p:pic>
      <p:pic>
        <p:nvPicPr>
          <p:cNvPr id="113" name="Picture 112" descr="../../../../../var/folders/lp/hjfvg2q94cv_8w9k55y6r8s80000gn/T/com.apple.iChat/Messages/Transfer">
            <a:extLst>
              <a:ext uri="{FF2B5EF4-FFF2-40B4-BE49-F238E27FC236}">
                <a16:creationId xmlns:a16="http://schemas.microsoft.com/office/drawing/2014/main" id="{82E2EB19-31F1-466E-AD6B-41C697CB07D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1580" y="3031697"/>
            <a:ext cx="505312" cy="508329"/>
          </a:xfrm>
          <a:prstGeom prst="rect">
            <a:avLst/>
          </a:prstGeom>
          <a:noFill/>
          <a:ln>
            <a:noFill/>
          </a:ln>
        </p:spPr>
      </p:pic>
      <p:pic>
        <p:nvPicPr>
          <p:cNvPr id="114" name="Picture 113" descr="C:\Users\scottal2\AppData\Local\Microsoft\Windows\Temporary Internet Files\Content.Outlook\4TFCHQLM\headshot.png">
            <a:extLst>
              <a:ext uri="{FF2B5EF4-FFF2-40B4-BE49-F238E27FC236}">
                <a16:creationId xmlns:a16="http://schemas.microsoft.com/office/drawing/2014/main" id="{4D5B192B-E710-4490-A27D-238494778A1E}"/>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5574951" y="1027270"/>
            <a:ext cx="405624" cy="532622"/>
          </a:xfrm>
          <a:prstGeom prst="rect">
            <a:avLst/>
          </a:prstGeom>
          <a:noFill/>
          <a:ln>
            <a:noFill/>
          </a:ln>
        </p:spPr>
      </p:pic>
      <p:pic>
        <p:nvPicPr>
          <p:cNvPr id="115" name="image1.jpeg">
            <a:extLst>
              <a:ext uri="{FF2B5EF4-FFF2-40B4-BE49-F238E27FC236}">
                <a16:creationId xmlns:a16="http://schemas.microsoft.com/office/drawing/2014/main" id="{9CD9AF2A-E511-4A51-B015-691CBCAF1B61}"/>
              </a:ext>
            </a:extLst>
          </p:cNvPr>
          <p:cNvPicPr>
            <a:picLocks noChangeAspect="1"/>
          </p:cNvPicPr>
          <p:nvPr/>
        </p:nvPicPr>
        <p:blipFill>
          <a:blip r:embed="rId10" cstate="print"/>
          <a:stretch>
            <a:fillRect/>
          </a:stretch>
        </p:blipFill>
        <p:spPr>
          <a:xfrm>
            <a:off x="5382239" y="4396951"/>
            <a:ext cx="445195" cy="640080"/>
          </a:xfrm>
          <a:prstGeom prst="rect">
            <a:avLst/>
          </a:prstGeom>
        </p:spPr>
      </p:pic>
      <p:pic>
        <p:nvPicPr>
          <p:cNvPr id="116" name="Picture 115" descr="C:\Users\scottal2\AppData\Local\Microsoft\Windows\Temporary Internet Files\Content.Outlook\4TFCHQLM\Sydney_Connor 5x7.jpg">
            <a:extLst>
              <a:ext uri="{FF2B5EF4-FFF2-40B4-BE49-F238E27FC236}">
                <a16:creationId xmlns:a16="http://schemas.microsoft.com/office/drawing/2014/main" id="{03B3C5F7-5639-4864-A6C6-0F9D7E0F53D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73220" y="3484616"/>
            <a:ext cx="457200" cy="640080"/>
          </a:xfrm>
          <a:prstGeom prst="rect">
            <a:avLst/>
          </a:prstGeom>
          <a:noFill/>
          <a:ln>
            <a:noFill/>
          </a:ln>
        </p:spPr>
      </p:pic>
      <p:pic>
        <p:nvPicPr>
          <p:cNvPr id="117" name="image2.jpg">
            <a:extLst>
              <a:ext uri="{FF2B5EF4-FFF2-40B4-BE49-F238E27FC236}">
                <a16:creationId xmlns:a16="http://schemas.microsoft.com/office/drawing/2014/main" id="{C2A7CA44-E900-4B81-AC6D-FA22FC9EA0E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698" t="3107" r="2489" b="36444"/>
          <a:stretch/>
        </p:blipFill>
        <p:spPr>
          <a:xfrm>
            <a:off x="6201570" y="729606"/>
            <a:ext cx="440334" cy="553357"/>
          </a:xfrm>
          <a:prstGeom prst="rect">
            <a:avLst/>
          </a:prstGeom>
          <a:ln/>
        </p:spPr>
      </p:pic>
      <p:pic>
        <p:nvPicPr>
          <p:cNvPr id="118" name="Picture 117">
            <a:extLst>
              <a:ext uri="{FF2B5EF4-FFF2-40B4-BE49-F238E27FC236}">
                <a16:creationId xmlns:a16="http://schemas.microsoft.com/office/drawing/2014/main" id="{23CB7D9C-C21A-4010-BEA1-F600F5D25BA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32000"/>
                    </a14:imgEffect>
                  </a14:imgLayer>
                </a14:imgProps>
              </a:ext>
              <a:ext uri="{28A0092B-C50C-407E-A947-70E740481C1C}">
                <a14:useLocalDpi xmlns:a14="http://schemas.microsoft.com/office/drawing/2010/main" val="0"/>
              </a:ext>
            </a:extLst>
          </a:blip>
          <a:srcRect l="50023" t="15812"/>
          <a:stretch/>
        </p:blipFill>
        <p:spPr bwMode="auto">
          <a:xfrm>
            <a:off x="3528300" y="1170435"/>
            <a:ext cx="506730" cy="640080"/>
          </a:xfrm>
          <a:prstGeom prst="rect">
            <a:avLst/>
          </a:prstGeom>
          <a:noFill/>
          <a:ln>
            <a:noFill/>
          </a:ln>
          <a:extLst>
            <a:ext uri="{53640926-AAD7-44D8-BBD7-CCE9431645EC}">
              <a14:shadowObscured xmlns:a14="http://schemas.microsoft.com/office/drawing/2010/main"/>
            </a:ext>
          </a:extLst>
        </p:spPr>
      </p:pic>
      <p:pic>
        <p:nvPicPr>
          <p:cNvPr id="119" name="Picture 118">
            <a:extLst>
              <a:ext uri="{FF2B5EF4-FFF2-40B4-BE49-F238E27FC236}">
                <a16:creationId xmlns:a16="http://schemas.microsoft.com/office/drawing/2014/main" id="{E342B06B-A2D3-46FB-93D7-6AE59A1C6CE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7780" t="3726" r="25664"/>
          <a:stretch/>
        </p:blipFill>
        <p:spPr bwMode="auto">
          <a:xfrm>
            <a:off x="7627817" y="901603"/>
            <a:ext cx="456724" cy="616231"/>
          </a:xfrm>
          <a:prstGeom prst="rect">
            <a:avLst/>
          </a:prstGeom>
          <a:ln>
            <a:noFill/>
          </a:ln>
          <a:extLst>
            <a:ext uri="{53640926-AAD7-44D8-BBD7-CCE9431645EC}">
              <a14:shadowObscured xmlns:a14="http://schemas.microsoft.com/office/drawing/2010/main"/>
            </a:ext>
          </a:extLst>
        </p:spPr>
      </p:pic>
      <p:pic>
        <p:nvPicPr>
          <p:cNvPr id="120" name="Picture 119" descr="C:\Users\scottal2\AppData\Local\Microsoft\Windows\Temporary Internet Files\Content.Outlook\4TFCHQLM\IMG_7269.jpg">
            <a:extLst>
              <a:ext uri="{FF2B5EF4-FFF2-40B4-BE49-F238E27FC236}">
                <a16:creationId xmlns:a16="http://schemas.microsoft.com/office/drawing/2014/main" id="{AD33D085-3FF8-480E-A3FE-FDD92D8F4591}"/>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64787" y="4351231"/>
            <a:ext cx="487896" cy="731520"/>
          </a:xfrm>
          <a:prstGeom prst="rect">
            <a:avLst/>
          </a:prstGeom>
          <a:noFill/>
          <a:ln>
            <a:noFill/>
          </a:ln>
        </p:spPr>
      </p:pic>
      <p:pic>
        <p:nvPicPr>
          <p:cNvPr id="124" name="Picture 123">
            <a:extLst>
              <a:ext uri="{FF2B5EF4-FFF2-40B4-BE49-F238E27FC236}">
                <a16:creationId xmlns:a16="http://schemas.microsoft.com/office/drawing/2014/main" id="{09070467-B60E-4326-B961-5AA1CF66526A}"/>
              </a:ext>
            </a:extLst>
          </p:cNvPr>
          <p:cNvPicPr/>
          <p:nvPr/>
        </p:nvPicPr>
        <p:blipFill rotWithShape="1">
          <a:blip r:embed="rId17" cstate="print">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755745" y="2062059"/>
            <a:ext cx="568241" cy="588152"/>
          </a:xfrm>
          <a:prstGeom prst="rect">
            <a:avLst/>
          </a:prstGeom>
          <a:ln>
            <a:noFill/>
          </a:ln>
          <a:extLst>
            <a:ext uri="{53640926-AAD7-44D8-BBD7-CCE9431645EC}">
              <a14:shadowObscured xmlns:a14="http://schemas.microsoft.com/office/drawing/2010/main"/>
            </a:ext>
          </a:extLst>
        </p:spPr>
      </p:pic>
      <p:pic>
        <p:nvPicPr>
          <p:cNvPr id="125" name="Picture 124">
            <a:extLst>
              <a:ext uri="{FF2B5EF4-FFF2-40B4-BE49-F238E27FC236}">
                <a16:creationId xmlns:a16="http://schemas.microsoft.com/office/drawing/2014/main" id="{99597A5E-55E6-4500-9F0A-BA0A45436D21}"/>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442892" y="3046472"/>
            <a:ext cx="543885" cy="709021"/>
          </a:xfrm>
          <a:prstGeom prst="rect">
            <a:avLst/>
          </a:prstGeom>
          <a:noFill/>
        </p:spPr>
      </p:pic>
      <p:pic>
        <p:nvPicPr>
          <p:cNvPr id="129" name="Picture 128" descr="C:\Users\Manisha Kapasiawala\AppData\Local\Microsoft\Windows\INetCache\Content.Word\headshot.jpg">
            <a:extLst>
              <a:ext uri="{FF2B5EF4-FFF2-40B4-BE49-F238E27FC236}">
                <a16:creationId xmlns:a16="http://schemas.microsoft.com/office/drawing/2014/main" id="{00D1634A-7BC7-44C3-A1A6-BE89865C8FCD}"/>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68555" y="4190600"/>
            <a:ext cx="480713" cy="640080"/>
          </a:xfrm>
          <a:prstGeom prst="rect">
            <a:avLst/>
          </a:prstGeom>
          <a:noFill/>
          <a:ln>
            <a:noFill/>
          </a:ln>
        </p:spPr>
      </p:pic>
      <p:pic>
        <p:nvPicPr>
          <p:cNvPr id="130" name="Picture 129" descr="C:\Users\scottal2\AppData\Local\Microsoft\Windows\Temporary Internet Files\Content.Outlook\4TFCHQLM\DSC_1852.jpg">
            <a:extLst>
              <a:ext uri="{FF2B5EF4-FFF2-40B4-BE49-F238E27FC236}">
                <a16:creationId xmlns:a16="http://schemas.microsoft.com/office/drawing/2014/main" id="{199F221B-AA41-40E6-A86D-97EB4395C7F3}"/>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84311" y="2577009"/>
            <a:ext cx="512398" cy="640080"/>
          </a:xfrm>
          <a:prstGeom prst="rect">
            <a:avLst/>
          </a:prstGeom>
          <a:noFill/>
          <a:ln>
            <a:noFill/>
          </a:ln>
        </p:spPr>
      </p:pic>
      <p:pic>
        <p:nvPicPr>
          <p:cNvPr id="134" name="Picture 133" descr="C:\Users\scottal2\AppData\Local\Microsoft\Windows\Temporary Internet Files\Content.Outlook\4TFCHQLM\Photo for CSBC PSON Summer Undergraduate Research Program.JPG">
            <a:extLst>
              <a:ext uri="{FF2B5EF4-FFF2-40B4-BE49-F238E27FC236}">
                <a16:creationId xmlns:a16="http://schemas.microsoft.com/office/drawing/2014/main" id="{2D380554-0511-4E13-954E-444C16A5075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2000" r="12445"/>
          <a:stretch/>
        </p:blipFill>
        <p:spPr bwMode="auto">
          <a:xfrm>
            <a:off x="3653834" y="3234751"/>
            <a:ext cx="624409" cy="548640"/>
          </a:xfrm>
          <a:prstGeom prst="rect">
            <a:avLst/>
          </a:prstGeom>
          <a:noFill/>
          <a:ln>
            <a:noFill/>
          </a:ln>
          <a:extLst>
            <a:ext uri="{53640926-AAD7-44D8-BBD7-CCE9431645EC}">
              <a14:shadowObscured xmlns:a14="http://schemas.microsoft.com/office/drawing/2010/main"/>
            </a:ext>
          </a:extLst>
        </p:spPr>
      </p:pic>
      <p:pic>
        <p:nvPicPr>
          <p:cNvPr id="135" name="Picture 134" descr="C:\Users\scottal2\AppData\Local\Microsoft\Windows\Temporary Internet Files\Content.Outlook\4TFCHQLM\LabHeadshot.jpg">
            <a:extLst>
              <a:ext uri="{FF2B5EF4-FFF2-40B4-BE49-F238E27FC236}">
                <a16:creationId xmlns:a16="http://schemas.microsoft.com/office/drawing/2014/main" id="{2EFB0E9E-B616-4405-8053-291622CE2F2C}"/>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080858" y="1960481"/>
            <a:ext cx="427393" cy="640080"/>
          </a:xfrm>
          <a:prstGeom prst="rect">
            <a:avLst/>
          </a:prstGeom>
          <a:noFill/>
          <a:ln>
            <a:noFill/>
          </a:ln>
        </p:spPr>
      </p:pic>
      <p:sp>
        <p:nvSpPr>
          <p:cNvPr id="4" name="TextBox 3">
            <a:extLst>
              <a:ext uri="{FF2B5EF4-FFF2-40B4-BE49-F238E27FC236}">
                <a16:creationId xmlns:a16="http://schemas.microsoft.com/office/drawing/2014/main" id="{5D2F32F7-E4E8-47F3-AC83-C250CFA1B874}"/>
              </a:ext>
            </a:extLst>
          </p:cNvPr>
          <p:cNvSpPr txBox="1"/>
          <p:nvPr/>
        </p:nvSpPr>
        <p:spPr>
          <a:xfrm>
            <a:off x="3833181" y="2062074"/>
            <a:ext cx="1045799" cy="1169551"/>
          </a:xfrm>
          <a:prstGeom prst="rect">
            <a:avLst/>
          </a:prstGeom>
          <a:solidFill>
            <a:schemeClr val="bg1"/>
          </a:solidFill>
        </p:spPr>
        <p:txBody>
          <a:bodyPr wrap="none" rtlCol="0">
            <a:spAutoFit/>
          </a:bodyPr>
          <a:lstStyle/>
          <a:p>
            <a:r>
              <a:rPr lang="en-US" sz="1400" dirty="0" err="1">
                <a:solidFill>
                  <a:srgbClr val="00B050"/>
                </a:solidFill>
              </a:rPr>
              <a:t>Aliasger</a:t>
            </a:r>
            <a:r>
              <a:rPr lang="en-US" sz="1400" dirty="0">
                <a:solidFill>
                  <a:srgbClr val="00B050"/>
                </a:solidFill>
              </a:rPr>
              <a:t> E.</a:t>
            </a:r>
          </a:p>
          <a:p>
            <a:r>
              <a:rPr lang="en-US" sz="1400" dirty="0">
                <a:solidFill>
                  <a:srgbClr val="00B050"/>
                </a:solidFill>
              </a:rPr>
              <a:t>Lauren P.</a:t>
            </a:r>
          </a:p>
          <a:p>
            <a:r>
              <a:rPr lang="en-US" sz="1400" dirty="0">
                <a:solidFill>
                  <a:srgbClr val="00B050"/>
                </a:solidFill>
              </a:rPr>
              <a:t>Christie K.</a:t>
            </a:r>
          </a:p>
          <a:p>
            <a:r>
              <a:rPr lang="en-US" sz="1400" dirty="0" err="1">
                <a:solidFill>
                  <a:srgbClr val="00B050"/>
                </a:solidFill>
              </a:rPr>
              <a:t>Viswajit</a:t>
            </a:r>
            <a:r>
              <a:rPr lang="en-US" sz="1400" dirty="0">
                <a:solidFill>
                  <a:srgbClr val="00B050"/>
                </a:solidFill>
              </a:rPr>
              <a:t> K.</a:t>
            </a:r>
          </a:p>
          <a:p>
            <a:r>
              <a:rPr lang="en-US" sz="1400" dirty="0">
                <a:solidFill>
                  <a:srgbClr val="00B050"/>
                </a:solidFill>
              </a:rPr>
              <a:t>Cameron H.</a:t>
            </a:r>
          </a:p>
        </p:txBody>
      </p:sp>
      <p:grpSp>
        <p:nvGrpSpPr>
          <p:cNvPr id="6" name="Group 5">
            <a:extLst>
              <a:ext uri="{FF2B5EF4-FFF2-40B4-BE49-F238E27FC236}">
                <a16:creationId xmlns:a16="http://schemas.microsoft.com/office/drawing/2014/main" id="{DFCA13EB-0F14-4571-9713-7E1DD2668A0C}"/>
              </a:ext>
            </a:extLst>
          </p:cNvPr>
          <p:cNvGrpSpPr/>
          <p:nvPr/>
        </p:nvGrpSpPr>
        <p:grpSpPr>
          <a:xfrm>
            <a:off x="4291428" y="263507"/>
            <a:ext cx="1991969" cy="745231"/>
            <a:chOff x="4921168" y="46694"/>
            <a:chExt cx="1991969" cy="745231"/>
          </a:xfrm>
        </p:grpSpPr>
        <p:sp>
          <p:nvSpPr>
            <p:cNvPr id="81" name="TextBox 80">
              <a:extLst>
                <a:ext uri="{FF2B5EF4-FFF2-40B4-BE49-F238E27FC236}">
                  <a16:creationId xmlns:a16="http://schemas.microsoft.com/office/drawing/2014/main" id="{00EDEE92-86EB-4487-9B39-0071286FFD40}"/>
                </a:ext>
              </a:extLst>
            </p:cNvPr>
            <p:cNvSpPr txBox="1"/>
            <p:nvPr/>
          </p:nvSpPr>
          <p:spPr>
            <a:xfrm>
              <a:off x="4921168" y="53261"/>
              <a:ext cx="1032004" cy="738664"/>
            </a:xfrm>
            <a:prstGeom prst="rect">
              <a:avLst/>
            </a:prstGeom>
            <a:solidFill>
              <a:schemeClr val="bg1"/>
            </a:solidFill>
          </p:spPr>
          <p:txBody>
            <a:bodyPr wrap="square" numCol="1" rtlCol="0">
              <a:spAutoFit/>
            </a:bodyPr>
            <a:lstStyle/>
            <a:p>
              <a:r>
                <a:rPr lang="en-US" sz="1400" dirty="0">
                  <a:solidFill>
                    <a:srgbClr val="00B050"/>
                  </a:solidFill>
                </a:rPr>
                <a:t>Meredith L.</a:t>
              </a:r>
            </a:p>
            <a:p>
              <a:r>
                <a:rPr lang="en-US" sz="1400" dirty="0">
                  <a:solidFill>
                    <a:srgbClr val="00B050"/>
                  </a:solidFill>
                </a:rPr>
                <a:t>Gabrielle R.</a:t>
              </a:r>
            </a:p>
            <a:p>
              <a:r>
                <a:rPr lang="en-US" sz="1400" dirty="0">
                  <a:solidFill>
                    <a:srgbClr val="00B050"/>
                  </a:solidFill>
                </a:rPr>
                <a:t>Paula F.</a:t>
              </a:r>
            </a:p>
          </p:txBody>
        </p:sp>
        <p:sp>
          <p:nvSpPr>
            <p:cNvPr id="83" name="TextBox 82">
              <a:extLst>
                <a:ext uri="{FF2B5EF4-FFF2-40B4-BE49-F238E27FC236}">
                  <a16:creationId xmlns:a16="http://schemas.microsoft.com/office/drawing/2014/main" id="{07571426-CC95-499B-9A79-BF27FE9DD22B}"/>
                </a:ext>
              </a:extLst>
            </p:cNvPr>
            <p:cNvSpPr txBox="1"/>
            <p:nvPr/>
          </p:nvSpPr>
          <p:spPr>
            <a:xfrm>
              <a:off x="5881133" y="46694"/>
              <a:ext cx="1032004" cy="738664"/>
            </a:xfrm>
            <a:prstGeom prst="rect">
              <a:avLst/>
            </a:prstGeom>
            <a:solidFill>
              <a:schemeClr val="bg1"/>
            </a:solidFill>
          </p:spPr>
          <p:txBody>
            <a:bodyPr wrap="square" numCol="1" rtlCol="0">
              <a:spAutoFit/>
            </a:bodyPr>
            <a:lstStyle/>
            <a:p>
              <a:r>
                <a:rPr lang="en-US" sz="1400" dirty="0">
                  <a:solidFill>
                    <a:srgbClr val="00B050"/>
                  </a:solidFill>
                </a:rPr>
                <a:t>Sami S.</a:t>
              </a:r>
            </a:p>
            <a:p>
              <a:r>
                <a:rPr lang="en-US" sz="1400" dirty="0" err="1">
                  <a:solidFill>
                    <a:srgbClr val="00B050"/>
                  </a:solidFill>
                </a:rPr>
                <a:t>Rupal</a:t>
              </a:r>
              <a:r>
                <a:rPr lang="en-US" sz="1400" dirty="0">
                  <a:solidFill>
                    <a:srgbClr val="00B050"/>
                  </a:solidFill>
                </a:rPr>
                <a:t> K.</a:t>
              </a:r>
            </a:p>
            <a:p>
              <a:r>
                <a:rPr lang="en-US" sz="1400" dirty="0" err="1">
                  <a:solidFill>
                    <a:srgbClr val="00B050"/>
                  </a:solidFill>
                </a:rPr>
                <a:t>Yunxin</a:t>
              </a:r>
              <a:r>
                <a:rPr lang="en-US" sz="1400" dirty="0">
                  <a:solidFill>
                    <a:srgbClr val="00B050"/>
                  </a:solidFill>
                </a:rPr>
                <a:t> O.</a:t>
              </a:r>
            </a:p>
          </p:txBody>
        </p:sp>
      </p:grpSp>
      <p:sp>
        <p:nvSpPr>
          <p:cNvPr id="12" name="TextBox 11">
            <a:extLst>
              <a:ext uri="{FF2B5EF4-FFF2-40B4-BE49-F238E27FC236}">
                <a16:creationId xmlns:a16="http://schemas.microsoft.com/office/drawing/2014/main" id="{F995B531-73DD-4070-BFFF-36C5B66AE132}"/>
              </a:ext>
            </a:extLst>
          </p:cNvPr>
          <p:cNvSpPr txBox="1"/>
          <p:nvPr/>
        </p:nvSpPr>
        <p:spPr>
          <a:xfrm>
            <a:off x="2040947" y="2583695"/>
            <a:ext cx="900759" cy="523220"/>
          </a:xfrm>
          <a:prstGeom prst="rect">
            <a:avLst/>
          </a:prstGeom>
          <a:solidFill>
            <a:schemeClr val="bg1"/>
          </a:solidFill>
        </p:spPr>
        <p:txBody>
          <a:bodyPr wrap="none" rtlCol="0">
            <a:spAutoFit/>
          </a:bodyPr>
          <a:lstStyle/>
          <a:p>
            <a:r>
              <a:rPr lang="en-US" sz="1400" dirty="0">
                <a:solidFill>
                  <a:srgbClr val="00B050"/>
                </a:solidFill>
              </a:rPr>
              <a:t>Pu Z.</a:t>
            </a:r>
          </a:p>
          <a:p>
            <a:r>
              <a:rPr lang="en-US" sz="1400" dirty="0" err="1">
                <a:solidFill>
                  <a:srgbClr val="00B050"/>
                </a:solidFill>
              </a:rPr>
              <a:t>Zipeng</a:t>
            </a:r>
            <a:r>
              <a:rPr lang="en-US" sz="1400" dirty="0">
                <a:solidFill>
                  <a:srgbClr val="00B050"/>
                </a:solidFill>
              </a:rPr>
              <a:t> W.</a:t>
            </a:r>
          </a:p>
        </p:txBody>
      </p:sp>
      <p:sp>
        <p:nvSpPr>
          <p:cNvPr id="190" name="TextBox 189">
            <a:extLst>
              <a:ext uri="{FF2B5EF4-FFF2-40B4-BE49-F238E27FC236}">
                <a16:creationId xmlns:a16="http://schemas.microsoft.com/office/drawing/2014/main" id="{F33C7AD2-EEFC-4711-8B15-DCF1070BA362}"/>
              </a:ext>
            </a:extLst>
          </p:cNvPr>
          <p:cNvSpPr txBox="1"/>
          <p:nvPr/>
        </p:nvSpPr>
        <p:spPr>
          <a:xfrm>
            <a:off x="5151755" y="3371980"/>
            <a:ext cx="939616" cy="307777"/>
          </a:xfrm>
          <a:prstGeom prst="rect">
            <a:avLst/>
          </a:prstGeom>
          <a:solidFill>
            <a:schemeClr val="bg1"/>
          </a:solidFill>
        </p:spPr>
        <p:txBody>
          <a:bodyPr wrap="none" rtlCol="0">
            <a:spAutoFit/>
          </a:bodyPr>
          <a:lstStyle/>
          <a:p>
            <a:r>
              <a:rPr lang="en-US" sz="1400" dirty="0">
                <a:solidFill>
                  <a:srgbClr val="00B050"/>
                </a:solidFill>
              </a:rPr>
              <a:t>Vincent H.</a:t>
            </a:r>
          </a:p>
        </p:txBody>
      </p:sp>
    </p:spTree>
    <p:extLst>
      <p:ext uri="{BB962C8B-B14F-4D97-AF65-F5344CB8AC3E}">
        <p14:creationId xmlns:p14="http://schemas.microsoft.com/office/powerpoint/2010/main" val="96421816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0" y="-7937"/>
            <a:ext cx="9144000" cy="1021812"/>
            <a:chOff x="1" y="1120441"/>
            <a:chExt cx="9143999" cy="1021812"/>
          </a:xfrm>
        </p:grpSpPr>
        <p:pic>
          <p:nvPicPr>
            <p:cNvPr id="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rotWithShape="1">
            <a:blip r:embed="rId3"/>
            <a:srcRect l="52899" r="8686"/>
            <a:stretch/>
          </p:blipFill>
          <p:spPr>
            <a:xfrm>
              <a:off x="1" y="1120441"/>
              <a:ext cx="4580466" cy="993628"/>
            </a:xfrm>
            <a:prstGeom prst="rect">
              <a:avLst/>
            </a:prstGeom>
          </p:spPr>
        </p:pic>
      </p:grpSp>
      <p:sp>
        <p:nvSpPr>
          <p:cNvPr id="10" name="Content Placeholder 9"/>
          <p:cNvSpPr>
            <a:spLocks noGrp="1"/>
          </p:cNvSpPr>
          <p:nvPr>
            <p:ph sz="quarter" idx="11"/>
          </p:nvPr>
        </p:nvSpPr>
        <p:spPr/>
        <p:txBody>
          <a:bodyPr/>
          <a:lstStyle/>
          <a:p>
            <a:pPr marL="0" indent="0">
              <a:buNone/>
            </a:pPr>
            <a:r>
              <a:rPr lang="en-US" i="1" dirty="0"/>
              <a:t>NCI Program Staff:</a:t>
            </a:r>
          </a:p>
          <a:p>
            <a:pPr marL="0" indent="0">
              <a:buNone/>
            </a:pPr>
            <a:r>
              <a:rPr lang="en-US" dirty="0"/>
              <a:t>Shannon Hughes, Nas Zahir, and Elyse Gillen</a:t>
            </a:r>
          </a:p>
          <a:p>
            <a:pPr marL="0" indent="0">
              <a:buNone/>
            </a:pPr>
            <a:endParaRPr lang="en-US" dirty="0"/>
          </a:p>
          <a:p>
            <a:pPr marL="0" indent="0">
              <a:buNone/>
            </a:pPr>
            <a:r>
              <a:rPr lang="en-US" i="1" dirty="0" err="1"/>
              <a:t>Leidos</a:t>
            </a:r>
            <a:r>
              <a:rPr lang="en-US" i="1" dirty="0"/>
              <a:t> Biomedical Research Staff:</a:t>
            </a:r>
          </a:p>
          <a:p>
            <a:pPr marL="0" indent="0">
              <a:buNone/>
            </a:pPr>
            <a:r>
              <a:rPr lang="en-US" dirty="0"/>
              <a:t>Alison Scott &amp; Corinne Zeitler</a:t>
            </a:r>
          </a:p>
          <a:p>
            <a:pPr marL="0" indent="0">
              <a:buNone/>
            </a:pPr>
            <a:endParaRPr lang="en-US" dirty="0"/>
          </a:p>
          <a:p>
            <a:pPr marL="0" indent="0">
              <a:buNone/>
            </a:pPr>
            <a:r>
              <a:rPr lang="en-US" i="1" dirty="0"/>
              <a:t>Sage Bionetworks Team:</a:t>
            </a:r>
          </a:p>
          <a:p>
            <a:pPr marL="0" indent="0">
              <a:buNone/>
            </a:pPr>
            <a:r>
              <a:rPr lang="en-US" dirty="0"/>
              <a:t>James Eddy &amp; Julie Bletz</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4664095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a:extLst>
              <a:ext uri="{FF2B5EF4-FFF2-40B4-BE49-F238E27FC236}">
                <a16:creationId xmlns:a16="http://schemas.microsoft.com/office/drawing/2014/main" id="{C31B4E81-C8B6-4E6D-AF4B-54BB379A86E0}"/>
              </a:ext>
            </a:extLst>
          </p:cNvPr>
          <p:cNvPicPr>
            <a:picLocks noChangeAspect="1"/>
          </p:cNvPicPr>
          <p:nvPr/>
        </p:nvPicPr>
        <p:blipFill rotWithShape="1">
          <a:blip r:embed="rId3"/>
          <a:srcRect t="4180"/>
          <a:stretch/>
        </p:blipFill>
        <p:spPr>
          <a:xfrm>
            <a:off x="0" y="543911"/>
            <a:ext cx="7135441" cy="4599589"/>
          </a:xfrm>
          <a:prstGeom prst="rect">
            <a:avLst/>
          </a:prstGeom>
        </p:spPr>
      </p:pic>
      <p:sp>
        <p:nvSpPr>
          <p:cNvPr id="4" name="Title 3"/>
          <p:cNvSpPr>
            <a:spLocks noGrp="1"/>
          </p:cNvSpPr>
          <p:nvPr>
            <p:ph type="title"/>
          </p:nvPr>
        </p:nvSpPr>
        <p:spPr>
          <a:xfrm>
            <a:off x="164891" y="120075"/>
            <a:ext cx="8165592" cy="317395"/>
          </a:xfrm>
        </p:spPr>
        <p:txBody>
          <a:bodyPr/>
          <a:lstStyle/>
          <a:p>
            <a:r>
              <a:rPr lang="en-US" b="1" dirty="0"/>
              <a:t>&gt;1.7M Americans will be diagnosed with cancer in 2018</a:t>
            </a:r>
            <a:endParaRPr lang="en-US" sz="2000" b="1" i="1" dirty="0"/>
          </a:p>
        </p:txBody>
      </p:sp>
      <p:sp>
        <p:nvSpPr>
          <p:cNvPr id="21" name="TextBox 20"/>
          <p:cNvSpPr txBox="1"/>
          <p:nvPr/>
        </p:nvSpPr>
        <p:spPr>
          <a:xfrm>
            <a:off x="6980842" y="4223360"/>
            <a:ext cx="2081382" cy="523220"/>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ACS 2018 Cancer Statistics: </a:t>
            </a:r>
            <a:r>
              <a:rPr lang="en-US" sz="1400" dirty="0">
                <a:solidFill>
                  <a:srgbClr val="080808"/>
                </a:solidFill>
                <a:latin typeface="Arial Narrow" panose="020B0606020202030204" pitchFamily="34" charset="0"/>
                <a:hlinkClick r:id="rId4"/>
              </a:rPr>
              <a:t>http://bit.ly/Cancer_stats</a:t>
            </a:r>
            <a:r>
              <a:rPr lang="en-US" sz="1400" dirty="0">
                <a:solidFill>
                  <a:srgbClr val="080808"/>
                </a:solidFill>
                <a:latin typeface="Arial Narrow" panose="020B0606020202030204" pitchFamily="34" charset="0"/>
              </a:rPr>
              <a:t>  </a:t>
            </a:r>
          </a:p>
        </p:txBody>
      </p:sp>
      <p:sp>
        <p:nvSpPr>
          <p:cNvPr id="12" name="TextBox 11">
            <a:extLst>
              <a:ext uri="{FF2B5EF4-FFF2-40B4-BE49-F238E27FC236}">
                <a16:creationId xmlns:a16="http://schemas.microsoft.com/office/drawing/2014/main" id="{FF8DD6AB-397B-4B4F-BD40-B6D0C0A28C15}"/>
              </a:ext>
            </a:extLst>
          </p:cNvPr>
          <p:cNvSpPr txBox="1"/>
          <p:nvPr/>
        </p:nvSpPr>
        <p:spPr>
          <a:xfrm>
            <a:off x="6980842" y="2955838"/>
            <a:ext cx="2081382" cy="738664"/>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*These numbers exclude skin cancers and </a:t>
            </a:r>
            <a:r>
              <a:rPr lang="en-US" sz="1400" i="1" dirty="0">
                <a:solidFill>
                  <a:srgbClr val="080808"/>
                </a:solidFill>
                <a:latin typeface="Arial Narrow" panose="020B0606020202030204" pitchFamily="34" charset="0"/>
              </a:rPr>
              <a:t>in situ</a:t>
            </a:r>
            <a:r>
              <a:rPr lang="en-US" sz="1400" dirty="0">
                <a:solidFill>
                  <a:srgbClr val="080808"/>
                </a:solidFill>
                <a:latin typeface="Arial Narrow" panose="020B0606020202030204" pitchFamily="34" charset="0"/>
              </a:rPr>
              <a:t> carcinomas</a:t>
            </a:r>
          </a:p>
        </p:txBody>
      </p:sp>
    </p:spTree>
    <p:extLst>
      <p:ext uri="{BB962C8B-B14F-4D97-AF65-F5344CB8AC3E}">
        <p14:creationId xmlns:p14="http://schemas.microsoft.com/office/powerpoint/2010/main" val="40264146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891" y="120075"/>
            <a:ext cx="8165592" cy="317395"/>
          </a:xfrm>
        </p:spPr>
        <p:txBody>
          <a:bodyPr/>
          <a:lstStyle/>
          <a:p>
            <a:r>
              <a:rPr lang="en-US" sz="2000" b="1" dirty="0"/>
              <a:t>But…Progress is Hopeful and More Work Needs to be Done</a:t>
            </a:r>
            <a:endParaRPr lang="en-US" sz="2000" b="1" i="1" dirty="0"/>
          </a:p>
        </p:txBody>
      </p:sp>
      <p:sp>
        <p:nvSpPr>
          <p:cNvPr id="21" name="TextBox 20"/>
          <p:cNvSpPr txBox="1"/>
          <p:nvPr/>
        </p:nvSpPr>
        <p:spPr>
          <a:xfrm>
            <a:off x="6980842" y="4223360"/>
            <a:ext cx="2081382" cy="738664"/>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Modified from ACS 2018 Cancer Statistics: </a:t>
            </a:r>
            <a:r>
              <a:rPr lang="en-US" sz="1400" dirty="0">
                <a:solidFill>
                  <a:srgbClr val="080808"/>
                </a:solidFill>
                <a:latin typeface="Arial Narrow" panose="020B0606020202030204" pitchFamily="34" charset="0"/>
                <a:hlinkClick r:id="rId3"/>
              </a:rPr>
              <a:t>http://bit.ly/Cancer_stats</a:t>
            </a:r>
            <a:r>
              <a:rPr lang="en-US" sz="1400" dirty="0">
                <a:solidFill>
                  <a:srgbClr val="080808"/>
                </a:solidFill>
                <a:latin typeface="Arial Narrow" panose="020B0606020202030204" pitchFamily="34" charset="0"/>
              </a:rPr>
              <a:t>  </a:t>
            </a:r>
          </a:p>
        </p:txBody>
      </p:sp>
      <p:sp>
        <p:nvSpPr>
          <p:cNvPr id="12" name="TextBox 11">
            <a:extLst>
              <a:ext uri="{FF2B5EF4-FFF2-40B4-BE49-F238E27FC236}">
                <a16:creationId xmlns:a16="http://schemas.microsoft.com/office/drawing/2014/main" id="{FF8DD6AB-397B-4B4F-BD40-B6D0C0A28C15}"/>
              </a:ext>
            </a:extLst>
          </p:cNvPr>
          <p:cNvSpPr txBox="1"/>
          <p:nvPr/>
        </p:nvSpPr>
        <p:spPr>
          <a:xfrm>
            <a:off x="6966308" y="565886"/>
            <a:ext cx="2081382" cy="954107"/>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The incidence of cancer is decreasing for the most common types – but there are exceptions</a:t>
            </a:r>
          </a:p>
        </p:txBody>
      </p:sp>
      <p:pic>
        <p:nvPicPr>
          <p:cNvPr id="8" name="Picture 7" descr="Screen Clipping">
            <a:extLst>
              <a:ext uri="{FF2B5EF4-FFF2-40B4-BE49-F238E27FC236}">
                <a16:creationId xmlns:a16="http://schemas.microsoft.com/office/drawing/2014/main" id="{701C50E1-066B-450B-88D7-0982946753FE}"/>
              </a:ext>
            </a:extLst>
          </p:cNvPr>
          <p:cNvPicPr>
            <a:picLocks noChangeAspect="1"/>
          </p:cNvPicPr>
          <p:nvPr/>
        </p:nvPicPr>
        <p:blipFill>
          <a:blip r:embed="rId4"/>
          <a:stretch>
            <a:fillRect/>
          </a:stretch>
        </p:blipFill>
        <p:spPr>
          <a:xfrm>
            <a:off x="0" y="774226"/>
            <a:ext cx="4991139" cy="3706706"/>
          </a:xfrm>
          <a:prstGeom prst="rect">
            <a:avLst/>
          </a:prstGeom>
        </p:spPr>
      </p:pic>
      <p:grpSp>
        <p:nvGrpSpPr>
          <p:cNvPr id="15" name="Group 14">
            <a:extLst>
              <a:ext uri="{FF2B5EF4-FFF2-40B4-BE49-F238E27FC236}">
                <a16:creationId xmlns:a16="http://schemas.microsoft.com/office/drawing/2014/main" id="{D4246E3A-5627-4E32-B034-B9E0917911CC}"/>
              </a:ext>
            </a:extLst>
          </p:cNvPr>
          <p:cNvGrpSpPr/>
          <p:nvPr/>
        </p:nvGrpSpPr>
        <p:grpSpPr>
          <a:xfrm>
            <a:off x="4430124" y="1574067"/>
            <a:ext cx="3782821" cy="2357992"/>
            <a:chOff x="4430124" y="1574067"/>
            <a:chExt cx="3782821" cy="2357992"/>
          </a:xfrm>
        </p:grpSpPr>
        <p:pic>
          <p:nvPicPr>
            <p:cNvPr id="11" name="Picture 10" descr="Screen Clipping">
              <a:extLst>
                <a:ext uri="{FF2B5EF4-FFF2-40B4-BE49-F238E27FC236}">
                  <a16:creationId xmlns:a16="http://schemas.microsoft.com/office/drawing/2014/main" id="{B6EBB77D-51E2-4708-81B6-7A0A806D53C9}"/>
                </a:ext>
              </a:extLst>
            </p:cNvPr>
            <p:cNvPicPr>
              <a:picLocks noChangeAspect="1"/>
            </p:cNvPicPr>
            <p:nvPr/>
          </p:nvPicPr>
          <p:blipFill rotWithShape="1">
            <a:blip r:embed="rId5"/>
            <a:srcRect t="32346"/>
            <a:stretch/>
          </p:blipFill>
          <p:spPr>
            <a:xfrm>
              <a:off x="4430124" y="1574067"/>
              <a:ext cx="3782821" cy="2357992"/>
            </a:xfrm>
            <a:prstGeom prst="rect">
              <a:avLst/>
            </a:prstGeom>
          </p:spPr>
        </p:pic>
        <p:sp>
          <p:nvSpPr>
            <p:cNvPr id="13" name="TextBox 12">
              <a:extLst>
                <a:ext uri="{FF2B5EF4-FFF2-40B4-BE49-F238E27FC236}">
                  <a16:creationId xmlns:a16="http://schemas.microsoft.com/office/drawing/2014/main" id="{77581CBA-FCCB-4E61-9017-E466D008E0AF}"/>
                </a:ext>
              </a:extLst>
            </p:cNvPr>
            <p:cNvSpPr txBox="1"/>
            <p:nvPr/>
          </p:nvSpPr>
          <p:spPr>
            <a:xfrm>
              <a:off x="4939100" y="1687472"/>
              <a:ext cx="3273845" cy="338554"/>
            </a:xfrm>
            <a:prstGeom prst="rect">
              <a:avLst/>
            </a:prstGeom>
            <a:noFill/>
          </p:spPr>
          <p:txBody>
            <a:bodyPr wrap="none" rtlCol="0">
              <a:spAutoFit/>
            </a:bodyPr>
            <a:lstStyle/>
            <a:p>
              <a:r>
                <a:rPr lang="en-US" sz="1600" dirty="0">
                  <a:solidFill>
                    <a:schemeClr val="tx1">
                      <a:lumMod val="50000"/>
                    </a:schemeClr>
                  </a:solidFill>
                </a:rPr>
                <a:t>Female Cancer Death Rates (to 2015)</a:t>
              </a:r>
            </a:p>
          </p:txBody>
        </p:sp>
      </p:grpSp>
      <p:sp>
        <p:nvSpPr>
          <p:cNvPr id="14" name="Rectangle 13">
            <a:extLst>
              <a:ext uri="{FF2B5EF4-FFF2-40B4-BE49-F238E27FC236}">
                <a16:creationId xmlns:a16="http://schemas.microsoft.com/office/drawing/2014/main" id="{8FB89762-3514-4C25-B818-159FAF257732}"/>
              </a:ext>
            </a:extLst>
          </p:cNvPr>
          <p:cNvSpPr/>
          <p:nvPr/>
        </p:nvSpPr>
        <p:spPr>
          <a:xfrm>
            <a:off x="7657171" y="3010829"/>
            <a:ext cx="555774" cy="921230"/>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705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944" y="657915"/>
            <a:ext cx="8501769" cy="317395"/>
          </a:xfrm>
        </p:spPr>
        <p:txBody>
          <a:bodyPr/>
          <a:lstStyle/>
          <a:p>
            <a:br>
              <a:rPr lang="en-US" b="1" dirty="0"/>
            </a:br>
            <a:br>
              <a:rPr lang="en-US" b="1" dirty="0"/>
            </a:br>
            <a:r>
              <a:rPr lang="en-US" b="1" dirty="0"/>
              <a:t>Can we bring new approaches to cancer research?</a:t>
            </a:r>
            <a:br>
              <a:rPr lang="en-US" b="1" dirty="0"/>
            </a:br>
            <a:r>
              <a:rPr lang="en-US" sz="1800" b="1" dirty="0"/>
              <a:t>How Things Appear is Always a Matter of Perspective . . .</a:t>
            </a:r>
            <a:br>
              <a:rPr lang="en-US" b="1" i="1" dirty="0"/>
            </a:br>
            <a:endParaRPr lang="en-US" sz="2000" b="1" i="1" dirty="0"/>
          </a:p>
        </p:txBody>
      </p:sp>
      <p:grpSp>
        <p:nvGrpSpPr>
          <p:cNvPr id="3" name="Group 2">
            <a:extLst>
              <a:ext uri="{FF2B5EF4-FFF2-40B4-BE49-F238E27FC236}">
                <a16:creationId xmlns:a16="http://schemas.microsoft.com/office/drawing/2014/main" id="{EA3CF1CF-4648-4247-A585-8BEFC1F7892C}"/>
              </a:ext>
            </a:extLst>
          </p:cNvPr>
          <p:cNvGrpSpPr/>
          <p:nvPr/>
        </p:nvGrpSpPr>
        <p:grpSpPr>
          <a:xfrm>
            <a:off x="1463265" y="3038096"/>
            <a:ext cx="7291387" cy="1775607"/>
            <a:chOff x="1463265" y="3038096"/>
            <a:chExt cx="7291387" cy="1775607"/>
          </a:xfrm>
        </p:grpSpPr>
        <p:pic>
          <p:nvPicPr>
            <p:cNvPr id="2" name="Picture 1"/>
            <p:cNvPicPr>
              <a:picLocks noChangeAspect="1"/>
            </p:cNvPicPr>
            <p:nvPr/>
          </p:nvPicPr>
          <p:blipFill>
            <a:blip r:embed="rId3"/>
            <a:stretch>
              <a:fillRect/>
            </a:stretch>
          </p:blipFill>
          <p:spPr>
            <a:xfrm>
              <a:off x="5599761" y="3038096"/>
              <a:ext cx="3154891" cy="1774627"/>
            </a:xfrm>
            <a:prstGeom prst="rect">
              <a:avLst/>
            </a:prstGeom>
            <a:ln>
              <a:noFill/>
            </a:ln>
            <a:effectLst>
              <a:outerShdw blurRad="292100" dist="139700" dir="2700000" algn="tl" rotWithShape="0">
                <a:srgbClr val="333333">
                  <a:alpha val="65000"/>
                </a:srgbClr>
              </a:outerShdw>
            </a:effectLst>
          </p:spPr>
        </p:pic>
        <p:pic>
          <p:nvPicPr>
            <p:cNvPr id="1026" name="Picture 2" descr="http://media.npr.org/assets/img/2013/08/08/physics-girls_wide-07cae87558f4b42b2e340ec07e7ee3aa0a1d499b-s800-c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265" y="3068925"/>
              <a:ext cx="3108735" cy="174477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pic>
        <p:nvPicPr>
          <p:cNvPr id="6" name="Picture 5"/>
          <p:cNvPicPr>
            <a:picLocks noChangeAspect="1"/>
          </p:cNvPicPr>
          <p:nvPr/>
        </p:nvPicPr>
        <p:blipFill>
          <a:blip r:embed="rId5"/>
          <a:stretch>
            <a:fillRect/>
          </a:stretch>
        </p:blipFill>
        <p:spPr>
          <a:xfrm>
            <a:off x="600250" y="1068638"/>
            <a:ext cx="3681740" cy="207404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4929705" y="1068638"/>
            <a:ext cx="3630935" cy="2045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73431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698" y="48341"/>
            <a:ext cx="9089137" cy="371328"/>
          </a:xfrm>
        </p:spPr>
        <p:txBody>
          <a:bodyPr/>
          <a:lstStyle/>
          <a:p>
            <a:r>
              <a:rPr lang="en-US" sz="2000" dirty="0"/>
              <a:t>The PS-ON and CSBC investigators bring new approaches to cancer research</a:t>
            </a:r>
          </a:p>
        </p:txBody>
      </p:sp>
      <p:pic>
        <p:nvPicPr>
          <p:cNvPr id="1026" name="Picture 2" descr="ISB-Trinity"/>
          <p:cNvPicPr>
            <a:picLocks noGrp="1" noChangeAspect="1" noChangeArrowheads="1"/>
          </p:cNvPicPr>
          <p:nvPr>
            <p:ph sz="quarter" idx="4294967295"/>
          </p:nvPr>
        </p:nvPicPr>
        <p:blipFill rotWithShape="1">
          <a:blip r:embed="rId2">
            <a:extLst>
              <a:ext uri="{28A0092B-C50C-407E-A947-70E740481C1C}">
                <a14:useLocalDpi xmlns:a14="http://schemas.microsoft.com/office/drawing/2010/main" val="0"/>
              </a:ext>
            </a:extLst>
          </a:blip>
          <a:srcRect l="6657" t="8401" r="6562" b="8884"/>
          <a:stretch/>
        </p:blipFill>
        <p:spPr bwMode="auto">
          <a:xfrm>
            <a:off x="1779298" y="608904"/>
            <a:ext cx="5157595" cy="39490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4815777"/>
            <a:ext cx="2705869" cy="276999"/>
          </a:xfrm>
          <a:prstGeom prst="rect">
            <a:avLst/>
          </a:prstGeom>
          <a:noFill/>
        </p:spPr>
        <p:txBody>
          <a:bodyPr wrap="none" rtlCol="0">
            <a:spAutoFit/>
          </a:bodyPr>
          <a:lstStyle/>
          <a:p>
            <a:r>
              <a:rPr lang="en-US" sz="1200" dirty="0"/>
              <a:t>Modified figure from systemsbiology.org</a:t>
            </a:r>
          </a:p>
        </p:txBody>
      </p:sp>
      <p:sp>
        <p:nvSpPr>
          <p:cNvPr id="7" name="TextBox 6"/>
          <p:cNvSpPr txBox="1"/>
          <p:nvPr/>
        </p:nvSpPr>
        <p:spPr>
          <a:xfrm>
            <a:off x="4395627" y="530563"/>
            <a:ext cx="2733697" cy="369332"/>
          </a:xfrm>
          <a:prstGeom prst="rect">
            <a:avLst/>
          </a:prstGeom>
          <a:solidFill>
            <a:schemeClr val="bg1"/>
          </a:solidFill>
        </p:spPr>
        <p:txBody>
          <a:bodyPr wrap="none" rtlCol="0">
            <a:spAutoFit/>
          </a:bodyPr>
          <a:lstStyle/>
          <a:p>
            <a:r>
              <a:rPr lang="en-US" dirty="0">
                <a:solidFill>
                  <a:schemeClr val="accent1"/>
                </a:solidFill>
              </a:rPr>
              <a:t>Complex Cancer Questions</a:t>
            </a:r>
          </a:p>
        </p:txBody>
      </p:sp>
      <p:sp>
        <p:nvSpPr>
          <p:cNvPr id="9" name="TextBox 8"/>
          <p:cNvSpPr txBox="1"/>
          <p:nvPr/>
        </p:nvSpPr>
        <p:spPr>
          <a:xfrm>
            <a:off x="5228260" y="3997996"/>
            <a:ext cx="3752309" cy="646331"/>
          </a:xfrm>
          <a:prstGeom prst="rect">
            <a:avLst/>
          </a:prstGeom>
          <a:solidFill>
            <a:schemeClr val="bg1"/>
          </a:solidFill>
        </p:spPr>
        <p:txBody>
          <a:bodyPr wrap="none" rtlCol="0">
            <a:spAutoFit/>
          </a:bodyPr>
          <a:lstStyle/>
          <a:p>
            <a:r>
              <a:rPr lang="en-US" dirty="0">
                <a:solidFill>
                  <a:schemeClr val="accent1"/>
                </a:solidFill>
              </a:rPr>
              <a:t>Physical science-based measurements</a:t>
            </a:r>
          </a:p>
          <a:p>
            <a:r>
              <a:rPr lang="en-US" dirty="0">
                <a:solidFill>
                  <a:schemeClr val="accent1"/>
                </a:solidFill>
              </a:rPr>
              <a:t>High-throughput measurements</a:t>
            </a:r>
          </a:p>
        </p:txBody>
      </p:sp>
      <p:sp>
        <p:nvSpPr>
          <p:cNvPr id="10" name="TextBox 9"/>
          <p:cNvSpPr txBox="1"/>
          <p:nvPr/>
        </p:nvSpPr>
        <p:spPr>
          <a:xfrm>
            <a:off x="155645" y="2334062"/>
            <a:ext cx="2419509" cy="923330"/>
          </a:xfrm>
          <a:prstGeom prst="rect">
            <a:avLst/>
          </a:prstGeom>
          <a:solidFill>
            <a:schemeClr val="bg1"/>
          </a:solidFill>
        </p:spPr>
        <p:txBody>
          <a:bodyPr wrap="none" rtlCol="0">
            <a:spAutoFit/>
          </a:bodyPr>
          <a:lstStyle/>
          <a:p>
            <a:r>
              <a:rPr lang="en-US" dirty="0">
                <a:solidFill>
                  <a:schemeClr val="accent1"/>
                </a:solidFill>
              </a:rPr>
              <a:t>New theory</a:t>
            </a:r>
          </a:p>
          <a:p>
            <a:r>
              <a:rPr lang="en-US" dirty="0">
                <a:solidFill>
                  <a:schemeClr val="accent1"/>
                </a:solidFill>
              </a:rPr>
              <a:t>Mathematical modeling</a:t>
            </a:r>
          </a:p>
          <a:p>
            <a:r>
              <a:rPr lang="en-US" dirty="0">
                <a:solidFill>
                  <a:schemeClr val="accent1"/>
                </a:solidFill>
              </a:rPr>
              <a:t>Big data analysis</a:t>
            </a:r>
          </a:p>
        </p:txBody>
      </p:sp>
      <p:sp>
        <p:nvSpPr>
          <p:cNvPr id="8" name="Title 3">
            <a:extLst>
              <a:ext uri="{FF2B5EF4-FFF2-40B4-BE49-F238E27FC236}">
                <a16:creationId xmlns:a16="http://schemas.microsoft.com/office/drawing/2014/main" id="{2FF759FC-8F6F-4D7F-AE87-44F08142AABC}"/>
              </a:ext>
            </a:extLst>
          </p:cNvPr>
          <p:cNvSpPr txBox="1">
            <a:spLocks/>
          </p:cNvSpPr>
          <p:nvPr/>
        </p:nvSpPr>
        <p:spPr bwMode="auto">
          <a:xfrm>
            <a:off x="155645" y="608904"/>
            <a:ext cx="2618443" cy="794124"/>
          </a:xfrm>
          <a:prstGeom prst="rect">
            <a:avLst/>
          </a:prstGeom>
          <a:noFill/>
          <a:ln w="38100">
            <a:solidFill>
              <a:schemeClr val="accent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noAutofit/>
          </a:bodyPr>
          <a:lstStyle>
            <a:lvl1pPr algn="l" defTabSz="457200" rtl="0" eaLnBrk="1" fontAlgn="base" hangingPunct="1">
              <a:lnSpc>
                <a:spcPct val="90000"/>
              </a:lnSpc>
              <a:spcBef>
                <a:spcPct val="0"/>
              </a:spcBef>
              <a:spcAft>
                <a:spcPct val="0"/>
              </a:spcAft>
              <a:defRPr sz="2400" b="0" kern="1200" baseline="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algn="ctr"/>
            <a:r>
              <a:rPr lang="en-US" sz="1800" dirty="0"/>
              <a:t>Multiple Viewpoints = Enhanced Insight &amp; Efficient Problem Solving</a:t>
            </a:r>
          </a:p>
        </p:txBody>
      </p:sp>
    </p:spTree>
    <p:extLst>
      <p:ext uri="{BB962C8B-B14F-4D97-AF65-F5344CB8AC3E}">
        <p14:creationId xmlns:p14="http://schemas.microsoft.com/office/powerpoint/2010/main" val="28203891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NCI PPT Template 16x9 WHIT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mpd="sng">
          <a:solidFill>
            <a:srgbClr val="00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000000"/>
          </a:solidFill>
          <a:prstDash val="das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18169</TotalTime>
  <Words>1004</Words>
  <Application>Microsoft Office PowerPoint</Application>
  <PresentationFormat>On-screen Show (16:9)</PresentationFormat>
  <Paragraphs>194</Paragraphs>
  <Slides>14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ＭＳ Ｐゴシック</vt:lpstr>
      <vt:lpstr>Arial</vt:lpstr>
      <vt:lpstr>Arial Narrow</vt:lpstr>
      <vt:lpstr>Calibri</vt:lpstr>
      <vt:lpstr>Sapient Centro Slab</vt:lpstr>
      <vt:lpstr>SapientCentroSlab-Light</vt:lpstr>
      <vt:lpstr>SapientSansBold</vt:lpstr>
      <vt:lpstr>SapientSansRegular</vt:lpstr>
      <vt:lpstr>Wingdings</vt:lpstr>
      <vt:lpstr>NCI PPT Template 16x9 WHITE</vt:lpstr>
      <vt:lpstr> Intro to the CSBC/PS-ON Summer Undergraduate Research Program &amp; miniDREAM ‘Challenge’</vt:lpstr>
      <vt:lpstr>Agenda</vt:lpstr>
      <vt:lpstr>PowerPoint Presentation</vt:lpstr>
      <vt:lpstr>PowerPoint Presentation</vt:lpstr>
      <vt:lpstr>PowerPoint Presentation</vt:lpstr>
      <vt:lpstr>&gt;1.7M Americans will be diagnosed with cancer in 2018</vt:lpstr>
      <vt:lpstr>But…Progress is Hopeful and More Work Needs to be Done</vt:lpstr>
      <vt:lpstr>  Can we bring new approaches to cancer research? How Things Appear is Always a Matter of Perspective . . . </vt:lpstr>
      <vt:lpstr>The PS-ON and CSBC investigators bring new approaches to cancer research</vt:lpstr>
      <vt:lpstr>Program Overview:</vt:lpstr>
      <vt:lpstr>Program Expectations:</vt:lpstr>
      <vt:lpstr>2018 Summer Team Activities:</vt:lpstr>
      <vt:lpstr>WHAT??? A poster??? I just started…</vt:lpstr>
      <vt:lpstr>Thank you!</vt:lpstr>
    </vt:vector>
  </TitlesOfParts>
  <Company>Sapient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Hughes, Shannon (NIH/NCI) [E]</cp:lastModifiedBy>
  <cp:revision>414</cp:revision>
  <cp:lastPrinted>2016-08-23T14:44:11Z</cp:lastPrinted>
  <dcterms:created xsi:type="dcterms:W3CDTF">2013-05-02T18:01:03Z</dcterms:created>
  <dcterms:modified xsi:type="dcterms:W3CDTF">2018-06-03T14:02:55Z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